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9"/>
  </p:notesMasterIdLst>
  <p:sldIdLst>
    <p:sldId id="256" r:id="rId2"/>
    <p:sldId id="310" r:id="rId3"/>
    <p:sldId id="298" r:id="rId4"/>
    <p:sldId id="265" r:id="rId5"/>
    <p:sldId id="266" r:id="rId6"/>
    <p:sldId id="267" r:id="rId7"/>
    <p:sldId id="281" r:id="rId8"/>
    <p:sldId id="276" r:id="rId9"/>
    <p:sldId id="286" r:id="rId10"/>
    <p:sldId id="278" r:id="rId11"/>
    <p:sldId id="277" r:id="rId12"/>
    <p:sldId id="287" r:id="rId13"/>
    <p:sldId id="275" r:id="rId14"/>
    <p:sldId id="272" r:id="rId15"/>
    <p:sldId id="312" r:id="rId16"/>
    <p:sldId id="304" r:id="rId17"/>
    <p:sldId id="303" r:id="rId18"/>
    <p:sldId id="261" r:id="rId19"/>
    <p:sldId id="284" r:id="rId20"/>
    <p:sldId id="311" r:id="rId21"/>
    <p:sldId id="302" r:id="rId22"/>
    <p:sldId id="279" r:id="rId23"/>
    <p:sldId id="285" r:id="rId24"/>
    <p:sldId id="313" r:id="rId25"/>
    <p:sldId id="295" r:id="rId26"/>
    <p:sldId id="323" r:id="rId27"/>
    <p:sldId id="305" r:id="rId28"/>
    <p:sldId id="314" r:id="rId29"/>
    <p:sldId id="269" r:id="rId30"/>
    <p:sldId id="289" r:id="rId31"/>
    <p:sldId id="264" r:id="rId32"/>
    <p:sldId id="268" r:id="rId33"/>
    <p:sldId id="306" r:id="rId34"/>
    <p:sldId id="307" r:id="rId35"/>
    <p:sldId id="316" r:id="rId36"/>
    <p:sldId id="308" r:id="rId37"/>
    <p:sldId id="309" r:id="rId38"/>
    <p:sldId id="257" r:id="rId39"/>
    <p:sldId id="260" r:id="rId40"/>
    <p:sldId id="292" r:id="rId41"/>
    <p:sldId id="290" r:id="rId42"/>
    <p:sldId id="299" r:id="rId43"/>
    <p:sldId id="300" r:id="rId44"/>
    <p:sldId id="301" r:id="rId45"/>
    <p:sldId id="319" r:id="rId46"/>
    <p:sldId id="282" r:id="rId47"/>
    <p:sldId id="32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ja bagryantseva" initials="vb" lastIdx="1" clrIdx="0">
    <p:extLst>
      <p:ext uri="{19B8F6BF-5375-455C-9EA6-DF929625EA0E}">
        <p15:presenceInfo xmlns:p15="http://schemas.microsoft.com/office/powerpoint/2012/main" userId="dfd59ab773db54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18T15:03:31.896" idx="1">
    <p:pos x="672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AF5C9-2F26-401A-8B0F-8B0CC0F12A3E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98FC4-B880-4463-9DA2-ABD49BBED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98FC4-B880-4463-9DA2-ABD49BBED2E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3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0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96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54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64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462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1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06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9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7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8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3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4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6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4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4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DC07-78F8-4C5F-B343-BFCD293659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E79176-CCE4-4DBB-9EF7-D322EC967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5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heic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ACB9F-DF36-4F27-4608-15F4CFF90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Приглашение в виртуальную библиотеку</a:t>
            </a:r>
            <a:br>
              <a:rPr lang="ru-RU" dirty="0"/>
            </a:br>
            <a:r>
              <a:rPr lang="ru-RU" dirty="0"/>
              <a:t>«Кафедра русского языка - школе»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45A08F-97C7-C016-2274-427951293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42950" y="4434458"/>
            <a:ext cx="9144000" cy="1646302"/>
          </a:xfrm>
        </p:spPr>
        <p:txBody>
          <a:bodyPr/>
          <a:lstStyle/>
          <a:p>
            <a:r>
              <a:rPr lang="ru-RU" sz="4400" dirty="0"/>
              <a:t>Добро пожаловать!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1B406-02FA-EA70-D6F1-EF982B48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8149" y="80963"/>
            <a:ext cx="598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73C79-AD36-ACD5-47A3-6644BEDF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4" y="0"/>
            <a:ext cx="8596668" cy="8420101"/>
          </a:xfrm>
        </p:spPr>
        <p:txBody>
          <a:bodyPr>
            <a:normAutofit/>
          </a:bodyPr>
          <a:lstStyle/>
          <a:p>
            <a:r>
              <a:rPr lang="ru-RU" sz="2000" dirty="0"/>
              <a:t>Учебники по русскому языку для 8 класса (синтаксис, простое предложение) и для 9 класса (синтаксис сложного предложения) выдержали более 20 переизданий и входят в Федеральный перечень учебников 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 Авторы: Степан Григорьевич </a:t>
            </a:r>
            <a:r>
              <a:rPr lang="ru-RU" sz="2000" dirty="0" err="1"/>
              <a:t>Бархударов</a:t>
            </a:r>
            <a:r>
              <a:rPr lang="ru-RU" sz="2000" dirty="0"/>
              <a:t> (1894-1983), Сергей Ефимович Крючков (1897-1969), Леонард Юрьевич Максимов (1924-1994), Лев Антонович Чешко (1916-2000)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1DD010-6EA4-99CF-AF8E-5DDBC9F1F7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77" y="3113088"/>
            <a:ext cx="2693474" cy="3881437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8EB133C-83E5-4462-8538-5FC6AFE78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94" y="2976563"/>
            <a:ext cx="2524111" cy="3881437"/>
          </a:xfrm>
        </p:spPr>
      </p:pic>
    </p:spTree>
    <p:extLst>
      <p:ext uri="{BB962C8B-B14F-4D97-AF65-F5344CB8AC3E}">
        <p14:creationId xmlns:p14="http://schemas.microsoft.com/office/powerpoint/2010/main" val="287941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F4343-301C-D3A8-70D6-ADE75336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Пособие </a:t>
            </a:r>
            <a:r>
              <a:rPr lang="ru-RU" dirty="0" err="1"/>
              <a:t>Л.А.Чешко</a:t>
            </a:r>
            <a:r>
              <a:rPr lang="ru-RU" dirty="0"/>
              <a:t> для подготовительных отделений вузов: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D2C6EB4-7A16-4BA2-7370-70ACC2C4C5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00" y="2160588"/>
            <a:ext cx="2733700" cy="3881437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2BAEC1D-258F-D684-C6F3-85D04AE709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3" y="2160588"/>
            <a:ext cx="2942902" cy="3881437"/>
          </a:xfrm>
        </p:spPr>
      </p:pic>
    </p:spTree>
    <p:extLst>
      <p:ext uri="{BB962C8B-B14F-4D97-AF65-F5344CB8AC3E}">
        <p14:creationId xmlns:p14="http://schemas.microsoft.com/office/powerpoint/2010/main" val="48159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856E70-86CC-49B4-0BC8-1B1FF9381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93" y="0"/>
            <a:ext cx="447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9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A58B66-F3AB-147A-79D8-8C56ADFD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1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46AAD-CF5B-F702-9ADC-B66C06B2F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0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4F36D-407E-53C8-0F48-63677792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77069"/>
            <a:ext cx="5244496" cy="42246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DC944-E41D-8929-CA76-DA73BAE34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1" y="1496482"/>
            <a:ext cx="3003831" cy="45448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B60550-B005-9392-92DD-970C010E5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25" y="837866"/>
            <a:ext cx="3854528" cy="5505209"/>
          </a:xfrm>
        </p:spPr>
        <p:txBody>
          <a:bodyPr>
            <a:noAutofit/>
          </a:bodyPr>
          <a:lstStyle/>
          <a:p>
            <a:r>
              <a:rPr lang="ru-RU" sz="2400" dirty="0"/>
              <a:t>От «Методических указаний» по курсу методики преподавания русского языка </a:t>
            </a:r>
            <a:r>
              <a:rPr lang="ru-RU" sz="2400" dirty="0" err="1"/>
              <a:t>Л.А.Чешко</a:t>
            </a:r>
            <a:r>
              <a:rPr lang="ru-RU" sz="2400" dirty="0"/>
              <a:t> (1977 г</a:t>
            </a:r>
            <a:r>
              <a:rPr lang="ru-RU" sz="2400"/>
              <a:t>.,49 с.)  – к </a:t>
            </a:r>
            <a:r>
              <a:rPr lang="ru-RU" sz="2400" dirty="0"/>
              <a:t>учебному пособию для вузов  «Методика преподавания русского языка в средней школе»  </a:t>
            </a:r>
            <a:r>
              <a:rPr lang="ru-RU" sz="2400" dirty="0" err="1"/>
              <a:t>Е.И.Литневской</a:t>
            </a:r>
            <a:r>
              <a:rPr lang="ru-RU" sz="2400" dirty="0"/>
              <a:t>, </a:t>
            </a:r>
            <a:r>
              <a:rPr lang="ru-RU" sz="2400" dirty="0" err="1"/>
              <a:t>В.А.Багрянцевой</a:t>
            </a:r>
            <a:r>
              <a:rPr lang="ru-RU" sz="2400" dirty="0"/>
              <a:t> (2006 г., 590 с.)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Ссылка на слайд 5">
                <a:extLst>
                  <a:ext uri="{FF2B5EF4-FFF2-40B4-BE49-F238E27FC236}">
                    <a16:creationId xmlns:a16="http://schemas.microsoft.com/office/drawing/2014/main" id="{2DFE8C0C-E669-03D6-686B-B2FA4D9096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4110412"/>
                  </p:ext>
                </p:extLst>
              </p:nvPr>
            </p:nvGraphicFramePr>
            <p:xfrm>
              <a:off x="4819244" y="1496482"/>
              <a:ext cx="7133270" cy="4846594"/>
            </p:xfrm>
            <a:graphic>
              <a:graphicData uri="http://schemas.microsoft.com/office/powerpoint/2016/slidezoom">
                <pslz:sldZm>
                  <pslz:sldZmObj sldId="272" cId="1761608665">
                    <pslz:zmPr id="{32CFEFFE-3718-4E26-8A32-3BB1D1D36344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33270" cy="48465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Ссылка на слайд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DFE8C0C-E669-03D6-686B-B2FA4D9096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9244" y="1496482"/>
                <a:ext cx="7133270" cy="48465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262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8F1CF-E409-0E34-EE84-4C101158E6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/>
              <a:t>Лаборатория этимологических исследований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50A62C-A1A4-2FE2-544A-102EEF590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930867"/>
          </a:xfrm>
        </p:spPr>
        <p:txBody>
          <a:bodyPr>
            <a:normAutofit fontScale="85000" lnSpcReduction="20000"/>
          </a:bodyPr>
          <a:lstStyle/>
          <a:p>
            <a:r>
              <a:rPr lang="ru-RU" sz="3500" dirty="0"/>
              <a:t>Сотрудниками Этимологического кабинета кафедры русского языка издан цикл словарей языка одного произведения «Читаем классику со словарем»: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17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7A5F1-9B46-5DDE-CE13-1C8358B3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7650"/>
            <a:ext cx="8596668" cy="1682750"/>
          </a:xfrm>
        </p:spPr>
        <p:txBody>
          <a:bodyPr>
            <a:normAutofit fontScale="90000"/>
          </a:bodyPr>
          <a:lstStyle/>
          <a:p>
            <a:r>
              <a:rPr lang="ru-RU" dirty="0"/>
              <a:t>Из предисловия авторов к словарю языка комедии </a:t>
            </a:r>
            <a:r>
              <a:rPr lang="ru-RU" dirty="0" err="1"/>
              <a:t>А.С.Грибоедова</a:t>
            </a:r>
            <a:r>
              <a:rPr lang="ru-RU" dirty="0"/>
              <a:t> «Горе от ума»(2007):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5F9ADF-A341-CE3F-DFED-40E1C3E5A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40" y="2160588"/>
            <a:ext cx="5764757" cy="3881437"/>
          </a:xfrm>
        </p:spPr>
      </p:pic>
    </p:spTree>
    <p:extLst>
      <p:ext uri="{BB962C8B-B14F-4D97-AF65-F5344CB8AC3E}">
        <p14:creationId xmlns:p14="http://schemas.microsoft.com/office/powerpoint/2010/main" val="186549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C47635B0-7185-6D60-8060-1FEB1216A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98220A9-0A96-9579-F23A-E5966643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9BBD6E-6546-1105-8015-234B7F225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Сам «</a:t>
            </a:r>
            <a:r>
              <a:rPr lang="ru-RU" sz="2400" dirty="0" err="1"/>
              <a:t>И.А.Крылов</a:t>
            </a:r>
            <a:r>
              <a:rPr lang="ru-RU" sz="2400" dirty="0"/>
              <a:t> рассматривал свои «Басни в девяти книгах» как целостное произведение. Именно поэтому данный Словарь можно считать словарем одного памятника».</a:t>
            </a:r>
          </a:p>
          <a:p>
            <a:r>
              <a:rPr lang="ru-RU" sz="2400" dirty="0"/>
              <a:t>(из предисловия к словарю автора, к.ф.н., старшего научного сотрудника Розы </a:t>
            </a:r>
            <a:r>
              <a:rPr lang="ru-RU" sz="2400" dirty="0" err="1"/>
              <a:t>Санжовны</a:t>
            </a:r>
            <a:r>
              <a:rPr lang="ru-RU" sz="2400" dirty="0"/>
              <a:t> </a:t>
            </a:r>
            <a:r>
              <a:rPr lang="ru-RU" sz="2400" dirty="0" err="1"/>
              <a:t>Кимягаровой</a:t>
            </a:r>
            <a:r>
              <a:rPr lang="ru-RU" sz="2400" dirty="0"/>
              <a:t>, 2006 г., 928 с.)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14A432-11B4-36E3-D323-D12B77F15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095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D0B65-63CE-A4FF-0CB2-13CA24FA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24" y="0"/>
            <a:ext cx="8596668" cy="1981200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Авторы: Людмила Михайловна Баш, Нина Серафимовна Зацепина, Людмила Алексеевна Илюшина, Роза </a:t>
            </a:r>
            <a:r>
              <a:rPr lang="ru-RU" dirty="0" err="1"/>
              <a:t>Санжовна</a:t>
            </a:r>
            <a:r>
              <a:rPr lang="ru-RU" dirty="0"/>
              <a:t> </a:t>
            </a:r>
            <a:r>
              <a:rPr lang="ru-RU" dirty="0" err="1"/>
              <a:t>Кимягарова</a:t>
            </a:r>
            <a:r>
              <a:rPr lang="ru-RU" dirty="0"/>
              <a:t> (год издания – 2007, 592 с.)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35668AF-7440-07E1-0E6E-4D233A369B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2103120"/>
            <a:ext cx="3848086" cy="454850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F28A3B-A002-43EA-2B2A-912FA5C760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28" y="2381568"/>
            <a:ext cx="2402212" cy="3881437"/>
          </a:xfrm>
        </p:spPr>
      </p:pic>
    </p:spTree>
    <p:extLst>
      <p:ext uri="{BB962C8B-B14F-4D97-AF65-F5344CB8AC3E}">
        <p14:creationId xmlns:p14="http://schemas.microsoft.com/office/powerpoint/2010/main" val="383093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6BFDA-FC12-039D-E2F6-7C57FDE2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20"/>
            <a:ext cx="12192000" cy="62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14F1D-52B2-EDE9-0FC1-8E9BC473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Авторы: к.ф.н., доцент Людмила Алексеевна Илюшина,</a:t>
            </a:r>
            <a:br>
              <a:rPr lang="ru-RU" sz="3600" dirty="0"/>
            </a:br>
            <a:r>
              <a:rPr lang="ru-RU" sz="3600" dirty="0"/>
              <a:t>к.ф.н., </a:t>
            </a:r>
            <a:r>
              <a:rPr lang="ru-RU" sz="3600" dirty="0" err="1"/>
              <a:t>ст.н.с</a:t>
            </a:r>
            <a:r>
              <a:rPr lang="ru-RU" sz="3600" dirty="0"/>
              <a:t>.  </a:t>
            </a:r>
            <a:r>
              <a:rPr lang="ru-RU" sz="3600" dirty="0" err="1"/>
              <a:t>Р.С.Кимягарова</a:t>
            </a:r>
            <a:r>
              <a:rPr lang="ru-RU" sz="3600" dirty="0"/>
              <a:t>, </a:t>
            </a:r>
            <a:r>
              <a:rPr lang="ru-RU" sz="3600" dirty="0" err="1"/>
              <a:t>Л.М.Баш</a:t>
            </a:r>
            <a:r>
              <a:rPr lang="ru-RU" sz="3600" dirty="0"/>
              <a:t> (2016 </a:t>
            </a:r>
            <a:r>
              <a:rPr lang="ru-RU" dirty="0"/>
              <a:t>г., 808 с.)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813963-F4CD-C0C9-4B59-167790B66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48" y="2159925"/>
            <a:ext cx="2911077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20BDFD-278C-0FFC-6C97-10D1563FE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3" y="2366963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16910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65E6-FB38-5491-C4BB-634F9FE7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Авторы: к.ф.н. </a:t>
            </a:r>
            <a:r>
              <a:rPr lang="ru-RU" dirty="0" err="1"/>
              <a:t>Л.А.Илюшина</a:t>
            </a:r>
            <a:r>
              <a:rPr lang="ru-RU"/>
              <a:t>, </a:t>
            </a:r>
            <a:br>
              <a:rPr lang="ru-RU"/>
            </a:br>
            <a:r>
              <a:rPr lang="ru-RU"/>
              <a:t>к.ф.н. </a:t>
            </a:r>
            <a:r>
              <a:rPr lang="ru-RU" dirty="0" err="1"/>
              <a:t>Р.С.Кимягарова</a:t>
            </a:r>
            <a:r>
              <a:rPr lang="ru-RU" dirty="0"/>
              <a:t> (2021 г.)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345C3D-3858-721C-B391-14F6865B42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70" y="2160588"/>
            <a:ext cx="2683996" cy="3881437"/>
          </a:xfrm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4DD1120B-D123-4F22-13E7-A7F2B9C1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5089970" y="7407876"/>
            <a:ext cx="4184034" cy="5309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036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36ACF-EB50-56B3-BED7-3B84FE14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Пособия по русскому языку для поступающих в МГУ: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B80EC-7026-74D8-CB18-EAA8BDA144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Лиана Андреевна Азарова – автор учебно-методических указаний и контрольных работ  по русскому языку для поступающих в МГУ (1988 г., 1991 г.)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A2B201-4102-01A2-170E-B1D36FB718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51" y="2160588"/>
            <a:ext cx="3130285" cy="3881437"/>
          </a:xfrm>
        </p:spPr>
      </p:pic>
    </p:spTree>
    <p:extLst>
      <p:ext uri="{BB962C8B-B14F-4D97-AF65-F5344CB8AC3E}">
        <p14:creationId xmlns:p14="http://schemas.microsoft.com/office/powerpoint/2010/main" val="126095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803BD-BA29-6145-F240-1762E5D6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Пособия по русскому языку (1995-2000гг.):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7444DD-5021-490A-BE8C-72E6C0612E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E63A8E8-DA1B-4322-1F26-19DFDA1D7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078194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B5CB2-B818-BB9E-1399-F78D0958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8194"/>
            <a:ext cx="8596668" cy="2338252"/>
          </a:xfrm>
        </p:spPr>
        <p:txBody>
          <a:bodyPr>
            <a:noAutofit/>
          </a:bodyPr>
          <a:lstStyle/>
          <a:p>
            <a:r>
              <a:rPr lang="ru-RU" sz="2400" dirty="0"/>
              <a:t>Коллективная монография «Русский язык. Учебное пособие для старших классов школ гуманитарного профиля» (2004 г., 560 с.)</a:t>
            </a:r>
            <a:br>
              <a:rPr lang="ru-RU" sz="2400" dirty="0"/>
            </a:br>
            <a:r>
              <a:rPr lang="ru-RU" sz="2400" dirty="0"/>
              <a:t>В 2024 году вышло уже пятое, переработанное и исправленное, издание.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6D58B8-00DF-4B7F-7052-443B1052B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29" y="2318658"/>
            <a:ext cx="2911077" cy="3905794"/>
          </a:xfrm>
        </p:spPr>
      </p:pic>
    </p:spTree>
    <p:extLst>
      <p:ext uri="{BB962C8B-B14F-4D97-AF65-F5344CB8AC3E}">
        <p14:creationId xmlns:p14="http://schemas.microsoft.com/office/powerpoint/2010/main" val="2006419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8F74F-D3CF-8F1A-8DA1-F24E61ED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6" y="64294"/>
            <a:ext cx="8596668" cy="1866105"/>
          </a:xfrm>
        </p:spPr>
        <p:txBody>
          <a:bodyPr>
            <a:normAutofit fontScale="90000"/>
          </a:bodyPr>
          <a:lstStyle/>
          <a:p>
            <a:r>
              <a:rPr lang="ru-RU" sz="2000" u="sng" dirty="0"/>
              <a:t>Коллектив авторов </a:t>
            </a:r>
            <a:r>
              <a:rPr lang="ru-RU" sz="2000" dirty="0"/>
              <a:t>учебного пособия (в алфавитном порядке):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 err="1"/>
              <a:t>ст.преподаватель</a:t>
            </a:r>
            <a:r>
              <a:rPr lang="ru-RU" sz="2000" dirty="0"/>
              <a:t> Валерия Александровна </a:t>
            </a:r>
            <a:r>
              <a:rPr lang="ru-RU" sz="2000" dirty="0" err="1"/>
              <a:t>Багрянцева</a:t>
            </a:r>
            <a:r>
              <a:rPr lang="ru-RU" sz="2000" dirty="0"/>
              <a:t>, к.ф.н., доцент Екатерина Марковна Болычева, к.ф.н., доцент Ирина Владимировна Галактионова, к.ф.н., доцент Лариса Александровна Жданова, к.ф.н., доцент Елена Ивановна </a:t>
            </a:r>
            <a:r>
              <a:rPr lang="ru-RU" sz="2000" dirty="0" err="1"/>
              <a:t>Литневская</a:t>
            </a:r>
            <a:r>
              <a:rPr lang="ru-RU" sz="2000" dirty="0"/>
              <a:t>, к.ф.н., доцент Екатерина Борисовна Степанова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9709C57-AE4E-B905-C7F7-390C1126C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71" y="1930400"/>
            <a:ext cx="2585329" cy="388143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5AC09B-D9B4-E64D-E7A4-A252FE7E9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11" y="2258105"/>
            <a:ext cx="2911077" cy="3881437"/>
          </a:xfr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Ссылка на слайд 5">
                <a:extLst>
                  <a:ext uri="{FF2B5EF4-FFF2-40B4-BE49-F238E27FC236}">
                    <a16:creationId xmlns:a16="http://schemas.microsoft.com/office/drawing/2014/main" id="{073956CB-43E6-4C46-94DE-D4FBC9E35A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6924949"/>
                  </p:ext>
                </p:extLst>
              </p:nvPr>
            </p:nvGraphicFramePr>
            <p:xfrm flipH="1">
              <a:off x="-207620" y="5930537"/>
              <a:ext cx="325186" cy="209005"/>
            </p:xfrm>
            <a:graphic>
              <a:graphicData uri="http://schemas.microsoft.com/office/powerpoint/2016/slidezoom">
                <pslz:sldZm>
                  <pslz:sldZmObj sldId="274" cId="925706486">
                    <pslz:zmPr id="{F067150E-90FC-4763-BAE4-EECF150334D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H="1">
                          <a:off x="0" y="0"/>
                          <a:ext cx="325186" cy="2090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Ссылка на слайд 5">
                <a:extLst>
                  <a:ext uri="{FF2B5EF4-FFF2-40B4-BE49-F238E27FC236}">
                    <a16:creationId xmlns:a16="http://schemas.microsoft.com/office/drawing/2014/main" id="{073956CB-43E6-4C46-94DE-D4FBC9E35A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207620" y="5930537"/>
                <a:ext cx="325186" cy="2090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6243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187B9-A6BA-EA36-EEB3-1D706D0E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Доктор филологических наук, профессор, Галина Александровна Золотова</a:t>
            </a:r>
            <a:br>
              <a:rPr lang="ru-RU" dirty="0"/>
            </a:br>
            <a:r>
              <a:rPr lang="ru-RU" dirty="0"/>
              <a:t>(1924-2020)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E7A3C7-10C0-2CBE-FB56-55551444C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5" y="2160588"/>
            <a:ext cx="4656127" cy="3881437"/>
          </a:xfrm>
        </p:spPr>
      </p:pic>
    </p:spTree>
    <p:extLst>
      <p:ext uri="{BB962C8B-B14F-4D97-AF65-F5344CB8AC3E}">
        <p14:creationId xmlns:p14="http://schemas.microsoft.com/office/powerpoint/2010/main" val="2639869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637E8-FAD5-691A-8C14-A69E4987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1440"/>
            <a:ext cx="8596668" cy="1838960"/>
          </a:xfrm>
        </p:spPr>
        <p:txBody>
          <a:bodyPr>
            <a:normAutofit/>
          </a:bodyPr>
          <a:lstStyle/>
          <a:p>
            <a:r>
              <a:rPr lang="ru-RU" dirty="0"/>
              <a:t>Учебник, созданный д.ф.н., профессором Г.А. Золотовой  и ее учениками (2002 г.):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331D8CA-46D9-7955-162D-0A6AE9A2FA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3762103" cy="462425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E0153F-2034-A87A-48FB-601880627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2037806"/>
            <a:ext cx="5277394" cy="4454434"/>
          </a:xfrm>
        </p:spPr>
      </p:pic>
    </p:spTree>
    <p:extLst>
      <p:ext uri="{BB962C8B-B14F-4D97-AF65-F5344CB8AC3E}">
        <p14:creationId xmlns:p14="http://schemas.microsoft.com/office/powerpoint/2010/main" val="2103962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7B69F-7A4A-DC0E-780D-4F1FED35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4503"/>
            <a:ext cx="8596668" cy="1825897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Автор: Марина Леонтьевна Ремнева – президент филологического факультета МГУ, заведующий кафедрой русского языка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7E86E7-FC83-2858-3514-9383F3FA8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5" y="1930400"/>
            <a:ext cx="7197634" cy="4823097"/>
          </a:xfrm>
        </p:spPr>
      </p:pic>
    </p:spTree>
    <p:extLst>
      <p:ext uri="{BB962C8B-B14F-4D97-AF65-F5344CB8AC3E}">
        <p14:creationId xmlns:p14="http://schemas.microsoft.com/office/powerpoint/2010/main" val="1314619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35F0D-DA12-0203-29DC-44A49550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1" y="0"/>
            <a:ext cx="8596668" cy="2944730"/>
          </a:xfrm>
        </p:spPr>
        <p:txBody>
          <a:bodyPr>
            <a:normAutofit/>
          </a:bodyPr>
          <a:lstStyle/>
          <a:p>
            <a:r>
              <a:rPr lang="ru-RU" sz="2800" dirty="0"/>
              <a:t>Из аннотации к книге:</a:t>
            </a:r>
            <a:br>
              <a:rPr lang="ru-RU" sz="2800" dirty="0"/>
            </a:br>
            <a:r>
              <a:rPr lang="ru-RU" sz="2800" dirty="0"/>
              <a:t>«Книга доктора филологических наук, профессора М. Л. Ремневой обращена к вам, дети. Как родились буквы? Что вы знаете о первых русских книгах? Как учились писать малыши при Ярославе Мудром?»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5DA2CF-4C32-4378-B3F4-7556727192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64" y="2976563"/>
            <a:ext cx="2911077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9966F35-C120-BB73-E446-FDA6AA7401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43" y="2756694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77671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1C786-B830-28EE-96F3-6F2F4C0B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Наша кафедра: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1498339-9358-69A4-65E8-59DE0A6B29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8CAD392-53E3-F0C6-85D1-527402E52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/>
              <a:t>Лаборатория общей и компьютерной лексикологии и лексикографии;</a:t>
            </a:r>
          </a:p>
          <a:p>
            <a:r>
              <a:rPr lang="ru-RU" sz="2400" dirty="0"/>
              <a:t>Лаборатория этимологических исследований;</a:t>
            </a:r>
          </a:p>
          <a:p>
            <a:r>
              <a:rPr lang="ru-RU" sz="2400" dirty="0"/>
              <a:t>Кабинет русской диалектологии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276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25D40-516F-8003-5DF5-9F349B4F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2160588"/>
          </a:xfrm>
        </p:spPr>
        <p:txBody>
          <a:bodyPr>
            <a:normAutofit fontScale="90000"/>
          </a:bodyPr>
          <a:lstStyle/>
          <a:p>
            <a:r>
              <a:rPr lang="ru-RU" dirty="0"/>
              <a:t>Ольга Владимировна Кукушкина –доктор филологических наук, профессор кафедры русского языка,  руководитель Лаборатории общей и компьютерной лексикологии и лексикографии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236508C-A7D4-F56F-D84B-22FEA52469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83" y="2511992"/>
            <a:ext cx="3441025" cy="4370841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0D72407-32D3-5ABD-E373-1D8B14DA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4370841"/>
          </a:xfrm>
        </p:spPr>
        <p:txBody>
          <a:bodyPr>
            <a:normAutofit/>
          </a:bodyPr>
          <a:lstStyle/>
          <a:p>
            <a:br>
              <a:rPr lang="ru-RU" sz="2400" dirty="0"/>
            </a:br>
            <a:r>
              <a:rPr lang="ru-RU" sz="2400" dirty="0"/>
              <a:t>В книге представлен большой иллюстративный материал (свыше 2000 примеров), основным источником которого являются вступительные сочинения.</a:t>
            </a:r>
          </a:p>
        </p:txBody>
      </p:sp>
    </p:spTree>
    <p:extLst>
      <p:ext uri="{BB962C8B-B14F-4D97-AF65-F5344CB8AC3E}">
        <p14:creationId xmlns:p14="http://schemas.microsoft.com/office/powerpoint/2010/main" val="3713982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01459-4E40-AD6A-2558-7B4708C8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Пособия по русскому языку доктора филологических наук, профессора кафедры русского языка Валерии Витальевны Кавериной: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EBFFC0-4376-8FA2-E4AD-BD212C37F0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35" y="2160588"/>
            <a:ext cx="2644517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20F55C-7D27-37ED-5FF5-A7AE872BB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436506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CA0B4-EDF1-5681-0CC9-843A86EA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2502568"/>
          </a:xfrm>
        </p:spPr>
        <p:txBody>
          <a:bodyPr>
            <a:normAutofit fontScale="90000"/>
          </a:bodyPr>
          <a:lstStyle/>
          <a:p>
            <a:r>
              <a:rPr lang="ru-RU" dirty="0"/>
              <a:t>Два словаря (для школьников и учителей)  созданы нашими коллегами с кафедры теории литературы и кафедры общего и сравнительно-исторического языкознания :</a:t>
            </a:r>
            <a:br>
              <a:rPr lang="ru-RU" dirty="0"/>
            </a:br>
            <a:r>
              <a:rPr lang="ru-RU" dirty="0"/>
              <a:t>      2002 г.                                  2012 г.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0BBCEC-1BBB-7C76-94CD-C9D0270018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2568"/>
            <a:ext cx="3097832" cy="408849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EC4590-C13A-5A56-BB70-30085B001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502568"/>
            <a:ext cx="3313134" cy="4088490"/>
          </a:xfrm>
        </p:spPr>
      </p:pic>
    </p:spTree>
    <p:extLst>
      <p:ext uri="{BB962C8B-B14F-4D97-AF65-F5344CB8AC3E}">
        <p14:creationId xmlns:p14="http://schemas.microsoft.com/office/powerpoint/2010/main" val="358558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90F80C-4C63-F262-A62F-E9E0B91A6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9" y="0"/>
            <a:ext cx="811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72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C9EB5-F762-C89A-B9D1-E4E195A9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8604"/>
            <a:ext cx="4531862" cy="3587746"/>
          </a:xfrm>
        </p:spPr>
        <p:txBody>
          <a:bodyPr>
            <a:normAutofit fontScale="90000"/>
          </a:bodyPr>
          <a:lstStyle/>
          <a:p>
            <a:r>
              <a:rPr lang="ru-RU" sz="3200" u="sng" dirty="0"/>
              <a:t>Авторы:</a:t>
            </a:r>
            <a:br>
              <a:rPr lang="ru-RU" sz="3200" u="sng" dirty="0"/>
            </a:br>
            <a:r>
              <a:rPr lang="ru-RU" sz="3200" dirty="0"/>
              <a:t>д.ф.н., профессор Марина Юрьевна Сидорова,</a:t>
            </a:r>
            <a:br>
              <a:rPr lang="ru-RU" sz="3200" dirty="0"/>
            </a:br>
            <a:r>
              <a:rPr lang="ru-RU" sz="3200" dirty="0"/>
              <a:t>д.ф.н., профессор Виктор Сергеевич Савельев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Год издания: 2008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22D683-7A9D-3CBB-BE7F-0E37F99BC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4350"/>
            <a:ext cx="4145756" cy="55276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6FB28C-CDA6-0FE3-F043-5EC35AEBB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5315799"/>
            <a:ext cx="3854528" cy="303951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867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C7A5A-8B64-7A46-A7E4-AA56BF60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Готовится к выходу из печати книга доктора филологических наук, профессора кафедры русского языка Марины Юрьевны Сидоровой «Трудных текстов больше нет»: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67D1EE-1174-5869-4B0A-64940000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60320"/>
            <a:ext cx="8596668" cy="429768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  <a:extLst>
              <a:ext uri="{FF2B5EF4-FFF2-40B4-BE49-F238E27FC236}">
                <a16:creationId xmlns:a16="http://schemas.microsoft.com/office/drawing/2014/main" id="{B804A98E-F682-2653-C52E-29F8FD6979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135259"/>
              </p:ext>
            </p:extLst>
          </p:nvPr>
        </p:nvGraphicFramePr>
        <p:xfrm>
          <a:off x="1483270" y="2819400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5975" imgH="3429123" progId="PowerPoint.Show.12">
                  <p:embed/>
                </p:oleObj>
              </mc:Choice>
              <mc:Fallback>
                <p:oleObj name="Presentation" r:id="rId2" imgW="6095975" imgH="34291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83270" y="2819400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81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графический дизайн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F4D36D9C-DDFD-B527-27C7-33A82B05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71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7F139-D5DB-404E-1DAD-66A8BF0F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34"/>
            <a:ext cx="9003323" cy="58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29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B8FB54-D63B-7910-022E-8AD7AB27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995" y="1450166"/>
            <a:ext cx="10552163" cy="49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1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B9D98-F7FF-CCC2-DB5B-B3BDDBE0B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79" y="605634"/>
            <a:ext cx="6993652" cy="60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789787-2F6A-7FB9-1357-CD0134D5AAD7}"/>
              </a:ext>
            </a:extLst>
          </p:cNvPr>
          <p:cNvSpPr txBox="1"/>
          <p:nvPr/>
        </p:nvSpPr>
        <p:spPr>
          <a:xfrm>
            <a:off x="1981200" y="2699861"/>
            <a:ext cx="71913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Сотрудники кафедры создают пособия для школьников по русскому языку, ведут занятия на подготовительных курсах и в гимназии МГУ, участвуют в организации и проведении Олимпиад МГУ для школьников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A8054-90C7-BF3D-49C4-EBBAE07A5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144000" cy="269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4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80CF7-A2B5-2929-7786-F03EA498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Члены кафедры осуществляют методическую поддержку в создании учебников по русскому языку, выходящих  на постсоветском пространстве - Азербайджанская Республика: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D970BF-ACA1-B950-7172-AE3EC32617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4" y="3004134"/>
            <a:ext cx="4692801" cy="3846934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F27C19A9-0991-B0A6-58EC-501A91F569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38" y="2521131"/>
            <a:ext cx="4692802" cy="4598125"/>
          </a:xfrm>
        </p:spPr>
      </p:pic>
    </p:spTree>
    <p:extLst>
      <p:ext uri="{BB962C8B-B14F-4D97-AF65-F5344CB8AC3E}">
        <p14:creationId xmlns:p14="http://schemas.microsoft.com/office/powerpoint/2010/main" val="312232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75071-A857-B639-9991-A021B752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7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8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0414B-2FB9-0620-397F-F1DBB131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период с 2001 по 2008 гг. в журнале «Русский язык и литература для школьников» регулярно печатаются материалы  с разборами олимпиадных заданий по русскому языку: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3DD399-5348-86D5-5E8A-C8F0155C6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92" y="2976563"/>
            <a:ext cx="2911077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25304BD-65BC-9929-4275-ECBFC918A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02" y="2976562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1144521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2F029-2DFA-C692-B2C7-A5AF3D4E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EDF503-F59C-4E64-C82E-A61227F50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93" y="665162"/>
            <a:ext cx="3126591" cy="55276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BBD2FEE-F939-E2DC-69F3-9AAB3A05D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734" y="-95250"/>
            <a:ext cx="4561416" cy="8281455"/>
          </a:xfrm>
        </p:spPr>
        <p:txBody>
          <a:bodyPr>
            <a:noAutofit/>
          </a:bodyPr>
          <a:lstStyle/>
          <a:p>
            <a:r>
              <a:rPr lang="ru-RU" sz="2400" dirty="0"/>
              <a:t>В 2019  году  эти олимпиадные задания с комментариями выходят уже отдельной книгой. Авторы (и разбираемых  олимпиадных заданий, и книги) -  кандидат филологических наук, доцент кафедры русского языка  </a:t>
            </a:r>
            <a:r>
              <a:rPr lang="ru-RU" sz="2400" dirty="0">
                <a:cs typeface="Times New Roman" panose="02020603050405020304" pitchFamily="18" charset="0"/>
              </a:rPr>
              <a:t>Лариса Александровна </a:t>
            </a:r>
            <a:r>
              <a:rPr lang="ru-RU" sz="2400" dirty="0"/>
              <a:t>Жданова и кандидат филологических наук, доцент кафедры русского языка Ирина Владимировна </a:t>
            </a:r>
            <a:r>
              <a:rPr lang="ru-RU" sz="2400"/>
              <a:t>Галактионова.</a:t>
            </a:r>
          </a:p>
          <a:p>
            <a:r>
              <a:rPr lang="ru-RU" sz="2400"/>
              <a:t>  </a:t>
            </a:r>
            <a:r>
              <a:rPr lang="ru-RU" sz="2400" dirty="0"/>
              <a:t>Издательство МГУ собирается в ближайшее время книгу переиздавать.</a:t>
            </a:r>
          </a:p>
        </p:txBody>
      </p:sp>
    </p:spTree>
    <p:extLst>
      <p:ext uri="{BB962C8B-B14F-4D97-AF65-F5344CB8AC3E}">
        <p14:creationId xmlns:p14="http://schemas.microsoft.com/office/powerpoint/2010/main" val="89003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E4768-8B26-4D30-78AF-927BA5B1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21631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Статьи членов кафедры печатаются  в журналах «Русская словесность» и «Русская речь»: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084BC8C-0B0C-B786-5E7A-F422B7BC5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43" y="2050869"/>
            <a:ext cx="2331231" cy="443327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648B003-B90A-ACC6-A184-BCFFBE92BB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02705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406856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7A802-23C3-DBA8-2F4F-5DE9B9BD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2880"/>
            <a:ext cx="8596668" cy="174752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Автор этих книг – выпускник филологического факультета, член Орфографической комиссии при Отделении историко-филологических наук РАН, Почетный работник общего образования РФ Сергей Владимирович Волков: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D469655-2B67-7366-F21B-898CB0F94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42" y="2291217"/>
            <a:ext cx="4006498" cy="3881437"/>
          </a:xfrm>
        </p:spPr>
      </p:pic>
    </p:spTree>
    <p:extLst>
      <p:ext uri="{BB962C8B-B14F-4D97-AF65-F5344CB8AC3E}">
        <p14:creationId xmlns:p14="http://schemas.microsoft.com/office/powerpoint/2010/main" val="123068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C03F5-18D5-3AF0-0596-DA90C344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r>
              <a:rPr lang="ru-RU" dirty="0"/>
              <a:t>«Русский язык» - еженедельное приложение к газете «Первое сентября», июнь 1999 г.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AABEF2-A2AA-18BF-B1D6-9E49F948F7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7A3E68-575C-4538-09E9-768EE2F562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1017111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17045-7376-1EF4-088F-AF9D3584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554480"/>
          </a:xfrm>
        </p:spPr>
        <p:txBody>
          <a:bodyPr>
            <a:normAutofit/>
          </a:bodyPr>
          <a:lstStyle/>
          <a:p>
            <a:r>
              <a:rPr lang="ru-RU" sz="2400" dirty="0"/>
              <a:t>На портале «Слово» вы найдете много материалов, связанных с изучением и преподаванием русского языка. </a:t>
            </a:r>
            <a:r>
              <a:rPr lang="ru-RU" sz="2400"/>
              <a:t>Они  </a:t>
            </a:r>
            <a:r>
              <a:rPr lang="ru-RU" sz="2400" dirty="0"/>
              <a:t>написаны и пишутся членами кафедры русского языка филологического факультета МГУ!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587DDD-644A-9890-13A7-5713C9801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20954"/>
            <a:ext cx="8059782" cy="5037046"/>
          </a:xfrm>
        </p:spPr>
      </p:pic>
    </p:spTree>
    <p:extLst>
      <p:ext uri="{BB962C8B-B14F-4D97-AF65-F5344CB8AC3E}">
        <p14:creationId xmlns:p14="http://schemas.microsoft.com/office/powerpoint/2010/main" val="2288955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77051E-EEE1-930C-D3C5-B394F633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69" y="0"/>
            <a:ext cx="4487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60CD0-6CD9-F2B8-5CCB-3BFF8FF7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04" y="-228600"/>
            <a:ext cx="8657166" cy="2389188"/>
          </a:xfrm>
        </p:spPr>
        <p:txBody>
          <a:bodyPr>
            <a:normAutofit fontScale="90000"/>
          </a:bodyPr>
          <a:lstStyle/>
          <a:p>
            <a:r>
              <a:rPr lang="ru-RU" dirty="0"/>
              <a:t>Теоретический курс по русскому языку для школьников  кандидата педагогических наук, доцента кафедры Елены Ивановны </a:t>
            </a:r>
            <a:r>
              <a:rPr lang="ru-RU" dirty="0" err="1"/>
              <a:t>Литневской</a:t>
            </a:r>
            <a:r>
              <a:rPr lang="ru-RU" dirty="0"/>
              <a:t>  полностью выложен на портале </a:t>
            </a:r>
            <a:r>
              <a:rPr lang="ru-RU" dirty="0" err="1"/>
              <a:t>Грамота.ру</a:t>
            </a:r>
            <a:r>
              <a:rPr lang="ru-RU" dirty="0"/>
              <a:t>: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DA78FE8-D727-24B9-50F4-FA2719459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1851660"/>
            <a:ext cx="3531870" cy="4926330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87DEB91-D9E4-9B4B-CD6B-A4E16B0F2E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08" y="2160588"/>
            <a:ext cx="2617971" cy="3881437"/>
          </a:xfrm>
        </p:spPr>
      </p:pic>
    </p:spTree>
    <p:extLst>
      <p:ext uri="{BB962C8B-B14F-4D97-AF65-F5344CB8AC3E}">
        <p14:creationId xmlns:p14="http://schemas.microsoft.com/office/powerpoint/2010/main" val="114433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37E0F-92A2-3FE3-199B-847CF37D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r>
              <a:rPr lang="ru-RU" dirty="0"/>
              <a:t>Лев Антонович Чешко – к.ф.н., доцент кафедры русского языка – работал на кафедре с 1959 г. по 1991г. 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CFF8A4B-FB8A-4093-3DEC-DFF1A65EC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74" y="2160588"/>
            <a:ext cx="3684552" cy="388143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9D85FCB-4505-F953-12EC-62E2F25B83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79" y="2160588"/>
            <a:ext cx="2160629" cy="3881437"/>
          </a:xfrm>
        </p:spPr>
      </p:pic>
    </p:spTree>
    <p:extLst>
      <p:ext uri="{BB962C8B-B14F-4D97-AF65-F5344CB8AC3E}">
        <p14:creationId xmlns:p14="http://schemas.microsoft.com/office/powerpoint/2010/main" val="423661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899A7-5CDA-AA3A-77AE-C1D62EB9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4300"/>
            <a:ext cx="8596668" cy="2046288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 пособие, написанное им в соавторстве с </a:t>
            </a:r>
            <a:r>
              <a:rPr lang="ru-RU" dirty="0" err="1"/>
              <a:t>В.Ф.Грековым</a:t>
            </a:r>
            <a:r>
              <a:rPr lang="ru-RU" dirty="0"/>
              <a:t> и </a:t>
            </a:r>
            <a:r>
              <a:rPr lang="ru-RU" dirty="0" err="1"/>
              <a:t>С.Е.Крючковым</a:t>
            </a:r>
            <a:r>
              <a:rPr lang="ru-RU" dirty="0"/>
              <a:t>, выдержало 40 изданий!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7EE96A9-B1F8-2BF6-110D-3335ED395E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45" y="2160588"/>
            <a:ext cx="2924098" cy="3881437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1EF565E-148A-441E-849C-B26CC6E025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82" y="2160588"/>
            <a:ext cx="3004736" cy="3881437"/>
          </a:xfrm>
        </p:spPr>
      </p:pic>
    </p:spTree>
    <p:extLst>
      <p:ext uri="{BB962C8B-B14F-4D97-AF65-F5344CB8AC3E}">
        <p14:creationId xmlns:p14="http://schemas.microsoft.com/office/powerpoint/2010/main" val="355387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F86A05-750E-A169-C1FB-41C2E6F28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49" y="0"/>
            <a:ext cx="5440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92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1297</TotalTime>
  <Words>1040</Words>
  <Application>Microsoft Office PowerPoint</Application>
  <PresentationFormat>Широкоэкранный</PresentationFormat>
  <Paragraphs>46</Paragraphs>
  <Slides>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Times New Roman</vt:lpstr>
      <vt:lpstr>Trebuchet MS</vt:lpstr>
      <vt:lpstr>Wingdings 3</vt:lpstr>
      <vt:lpstr>Аспект</vt:lpstr>
      <vt:lpstr>Presentation</vt:lpstr>
      <vt:lpstr> Приглашение в виртуальную библиотеку «Кафедра русского языка - школе»</vt:lpstr>
      <vt:lpstr>Презентация PowerPoint</vt:lpstr>
      <vt:lpstr>Наша кафедра:</vt:lpstr>
      <vt:lpstr>Презентация PowerPoint</vt:lpstr>
      <vt:lpstr>Презентация PowerPoint</vt:lpstr>
      <vt:lpstr>Теоретический курс по русскому языку для школьников  кандидата педагогических наук, доцента кафедры Елены Ивановны Литневской  полностью выложен на портале Грамота.ру: </vt:lpstr>
      <vt:lpstr>Лев Антонович Чешко – к.ф.н., доцент кафедры русского языка – работал на кафедре с 1959 г. по 1991г.  </vt:lpstr>
      <vt:lpstr>Это пособие, написанное им в соавторстве с В.Ф.Грековым и С.Е.Крючковым, выдержало 40 изданий!</vt:lpstr>
      <vt:lpstr>Презентация PowerPoint</vt:lpstr>
      <vt:lpstr>Учебники по русскому языку для 8 класса (синтаксис, простое предложение) и для 9 класса (синтаксис сложного предложения) выдержали более 20 переизданий и входят в Федеральный перечень учебников    Авторы: Степан Григорьевич Бархударов (1894-1983), Сергей Ефимович Крючков (1897-1969), Леонард Юрьевич Максимов (1924-1994), Лев Антонович Чешко (1916-2000)</vt:lpstr>
      <vt:lpstr>Пособие Л.А.Чешко для подготовительных отделений вузов: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этимологических исследований</vt:lpstr>
      <vt:lpstr>Из предисловия авторов к словарю языка комедии А.С.Грибоедова «Горе от ума»(2007):</vt:lpstr>
      <vt:lpstr>С</vt:lpstr>
      <vt:lpstr>Авторы: Людмила Михайловна Баш, Нина Серафимовна Зацепина, Людмила Алексеевна Илюшина, Роза Санжовна Кимягарова (год издания – 2007, 592 с.)</vt:lpstr>
      <vt:lpstr>Авторы: к.ф.н., доцент Людмила Алексеевна Илюшина, к.ф.н., ст.н.с.  Р.С.Кимягарова, Л.М.Баш (2016 г., 808 с.)</vt:lpstr>
      <vt:lpstr>Авторы: к.ф.н. Л.А.Илюшина,  к.ф.н. Р.С.Кимягарова (2021 г.)</vt:lpstr>
      <vt:lpstr>Пособия по русскому языку для поступающих в МГУ:</vt:lpstr>
      <vt:lpstr>Пособия по русскому языку (1995-2000гг.):</vt:lpstr>
      <vt:lpstr>Коллективная монография «Русский язык. Учебное пособие для старших классов школ гуманитарного профиля» (2004 г., 560 с.) В 2024 году вышло уже пятое, переработанное и исправленное, издание.</vt:lpstr>
      <vt:lpstr>Коллектив авторов учебного пособия (в алфавитном порядке):  ст.преподаватель Валерия Александровна Багрянцева, к.ф.н., доцент Екатерина Марковна Болычева, к.ф.н., доцент Ирина Владимировна Галактионова, к.ф.н., доцент Лариса Александровна Жданова, к.ф.н., доцент Елена Ивановна Литневская, к.ф.н., доцент Екатерина Борисовна Степанова</vt:lpstr>
      <vt:lpstr>Доктор филологических наук, профессор, Галина Александровна Золотова (1924-2020)</vt:lpstr>
      <vt:lpstr>Учебник, созданный д.ф.н., профессором Г.А. Золотовой  и ее учениками (2002 г.):</vt:lpstr>
      <vt:lpstr>Автор: Марина Леонтьевна Ремнева – президент филологического факультета МГУ, заведующий кафедрой русского языка</vt:lpstr>
      <vt:lpstr>Из аннотации к книге: «Книга доктора филологических наук, профессора М. Л. Ремневой обращена к вам, дети. Как родились буквы? Что вы знаете о первых русских книгах? Как учились писать малыши при Ярославе Мудром?»</vt:lpstr>
      <vt:lpstr>Ольга Владимировна Кукушкина –доктор филологических наук, профессор кафедры русского языка,  руководитель Лаборатории общей и компьютерной лексикологии и лексикографии</vt:lpstr>
      <vt:lpstr>Пособия по русскому языку доктора филологических наук, профессора кафедры русского языка Валерии Витальевны Кавериной:</vt:lpstr>
      <vt:lpstr>Два словаря (для школьников и учителей)  созданы нашими коллегами с кафедры теории литературы и кафедры общего и сравнительно-исторического языкознания :       2002 г.                                  2012 г.</vt:lpstr>
      <vt:lpstr>Презентация PowerPoint</vt:lpstr>
      <vt:lpstr>Авторы: д.ф.н., профессор Марина Юрьевна Сидорова, д.ф.н., профессор Виктор Сергеевич Савельев  Год издания: 2008 </vt:lpstr>
      <vt:lpstr>Готовится к выходу из печати книга доктора филологических наук, профессора кафедры русского языка Марины Юрьевны Сидоровой «Трудных текстов больше нет»: </vt:lpstr>
      <vt:lpstr>Презентация PowerPoint</vt:lpstr>
      <vt:lpstr>Презентация PowerPoint</vt:lpstr>
      <vt:lpstr>Презентация PowerPoint</vt:lpstr>
      <vt:lpstr>Презентация PowerPoint</vt:lpstr>
      <vt:lpstr>Члены кафедры осуществляют методическую поддержку в создании учебников по русскому языку, выходящих  на постсоветском пространстве - Азербайджанская Республика:</vt:lpstr>
      <vt:lpstr>Презентация PowerPoint</vt:lpstr>
      <vt:lpstr>В период с 2001 по 2008 гг. в журнале «Русский язык и литература для школьников» регулярно печатаются материалы  с разборами олимпиадных заданий по русскому языку:</vt:lpstr>
      <vt:lpstr>Презентация PowerPoint</vt:lpstr>
      <vt:lpstr>Статьи членов кафедры печатаются  в журналах «Русская словесность» и «Русская речь»:</vt:lpstr>
      <vt:lpstr>Автор этих книг – выпускник филологического факультета, член Орфографической комиссии при Отделении историко-филологических наук РАН, Почетный работник общего образования РФ Сергей Владимирович Волков:</vt:lpstr>
      <vt:lpstr>«Русский язык» - еженедельное приложение к газете «Первое сентября», июнь 1999 г.</vt:lpstr>
      <vt:lpstr>На портале «Слово» вы найдете много материалов, связанных с изучением и преподаванием русского языка. Они  написаны и пишутся членами кафедры русского языка филологического факультета МГУ!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valerija bagryantseva</dc:creator>
  <cp:lastModifiedBy>valerija bagryantseva</cp:lastModifiedBy>
  <cp:revision>61</cp:revision>
  <dcterms:created xsi:type="dcterms:W3CDTF">2024-10-18T11:53:44Z</dcterms:created>
  <dcterms:modified xsi:type="dcterms:W3CDTF">2024-11-25T11:20:03Z</dcterms:modified>
</cp:coreProperties>
</file>