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62" r:id="rId4"/>
    <p:sldId id="261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12" d="100"/>
          <a:sy n="112" d="100"/>
        </p:scale>
        <p:origin x="-930" y="-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3E7F9-E1EC-8A8F-8A15-FB06B72F6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181AB1-FBD1-BBAE-1CFA-B9752BC65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2FEBC-3096-A4A9-14CE-2D980D3D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014D22-7814-AAC3-E377-61EF168B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25E389-8D72-3D93-3663-28B8BB013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5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101ED-8A7A-DD71-8EC7-D34F1B2F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F868E6-463B-C4EA-FABB-FF67F4B11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CD4C06-BACF-A15B-979E-C7255260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1723FB-1E3B-D2BE-6D59-666645EB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0FEA9-80F9-FEBF-7AC4-92DD9E9F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A2B5BB-1F7B-227B-9FAB-FA220974E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855DFB-CA76-AE03-CCC4-936BBDA06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24A764-209F-B73A-4CB2-BDD7AF0A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E9D3DE-0F2F-DC11-C0F0-FBD6C259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71C79A-FEB3-CFB9-78E9-850AFC53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0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6F765-C3A6-95CA-9590-695498A7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60DB-B546-5BDB-8B0B-5409A1648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63EEDD-7A5D-BF83-A7A6-70233178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301CF-A7E9-972B-0225-AD2ECB36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FD9B13-49BC-7E56-AC66-74FD83D1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0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F0649-C2E4-3308-FCAC-A70FEB37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4C92E9-1770-C76B-F1E1-F758ACDAE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3BA8C0-2E0D-BEAC-7884-E3DD76CE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1BE53A-9F1F-5729-32D2-051249FD1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B008C-CE5C-EB7E-3F37-1EB11715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4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D6B0C-962C-F7EF-80B6-4A10CE00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486E6D-0E41-8D34-A8E7-E5A19D203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15F4C1-236E-1D6D-77A6-D1D0EDA1B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EF3849-E35F-5B48-4C13-095D0A1F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AECE9-76EE-6744-E33F-E26FEFE56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36AC0B-9158-2EEB-2044-7D9C1CAF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5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B58D4-B3C5-F5D0-3D07-7FD8C20E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208EC9-AC06-39DA-3CAC-4E8EDDE9A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8911AC-B2B3-85FB-63A6-9E5405E61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D38A35-D8E1-A478-1881-6C5AECEB5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5AC39B-1F84-C162-B408-5B8B6644E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AD5281-2E63-7D13-CF32-B2175F5B9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79B3EA-F14F-F414-BB00-3827514B9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C27201-9148-B728-8B07-092A9447A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13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04ACA-54AD-140B-5D52-BFCA03AC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EA1E9D-72FA-FBA0-1207-8CAE152F1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9C7DCB-1F95-56D1-39D6-84D4114C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D0962D-1544-CFAD-668F-7EDB9BA2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72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286DAC-F795-E75C-78A3-251887A3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81A12E-6F98-B9DD-59C5-9701642B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9521C2-2BF2-1BC3-F297-9ED00DED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6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1F035-59ED-A313-958D-CB49DF74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ECE95B-EA20-71C7-3691-432B2F73D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D0205A-00E3-2715-81E6-1974F507E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755394-AE05-6127-5D02-836F568E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4B74BE-8CDF-07EF-3A11-E5FDAAC4F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C87346-2EC8-425C-6E04-E639D053C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03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36A7F-A912-B53E-E7EA-F00CECC0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A82D45-27CF-D9DF-BCE8-B4CA1F758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74368F-5451-75F2-7D54-5237511F6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2198EE-F1D4-5A4D-563B-306933409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3C77D8-DD58-BB8C-241C-06796B92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FC3EB6-12A4-0AF2-446C-9A609E1F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77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DD457-041C-9BB6-7AD6-A1F80B04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07386B-474C-D399-6259-AB5D198A5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97595D-F0B2-4C90-3E87-613AE5571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8B4807-B002-4FA0-8BCB-FBDC0AC5BB1D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5D3BB6-7AC5-5321-E3CB-8EC1B7666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04008-C0DF-E3E0-2C2C-B49D3C6E7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EFF0CF-79FC-4A4E-955D-0FF38C336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1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shkinland.ru/" TargetMode="External"/><Relationship Id="rId2" Type="http://schemas.openxmlformats.org/officeDocument/2006/relationships/hyperlink" Target="https://www.lenoblmus.ru/museums/muzey-domik-nyani-pushkin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A3330-85CF-C435-E1EC-60A6F87A7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946787"/>
            <a:ext cx="9972694" cy="1482213"/>
          </a:xfrm>
        </p:spPr>
        <p:txBody>
          <a:bodyPr anchor="b">
            <a:noAutofit/>
          </a:bodyPr>
          <a:lstStyle/>
          <a:p>
            <a:pPr>
              <a:spcBef>
                <a:spcPts val="1000"/>
              </a:spcBef>
              <a:tabLst>
                <a:tab pos="2969895" algn="ctr"/>
                <a:tab pos="5940425" algn="r"/>
              </a:tabLst>
            </a:pPr>
            <a:r>
              <a:rPr lang="ru-RU" sz="2800" dirty="0">
                <a:latin typeface="+mn-lt"/>
                <a:ea typeface="+mn-ea"/>
                <a:cs typeface="+mn-cs"/>
              </a:rPr>
              <a:t>Возможности музейной педагогики в формировании гражданской позиции на примерах музеев А. С. Пушкина</a:t>
            </a:r>
            <a:br>
              <a:rPr lang="ru-RU" sz="2800" dirty="0">
                <a:latin typeface="+mn-lt"/>
                <a:ea typeface="+mn-ea"/>
                <a:cs typeface="+mn-cs"/>
              </a:rPr>
            </a:br>
            <a:r>
              <a:rPr lang="ru-RU" sz="2800" dirty="0">
                <a:latin typeface="+mn-lt"/>
                <a:ea typeface="+mn-ea"/>
                <a:cs typeface="+mn-cs"/>
              </a:rPr>
              <a:t>(из опыта работы МБОУ «Лицей№104» г. Новокузнецк)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966EE8-DF7F-0B12-8949-73FA13256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0924" y="4714568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ru-RU" dirty="0"/>
              <a:t>Давыдова Наталья Александровна</a:t>
            </a:r>
          </a:p>
          <a:p>
            <a:pPr algn="l"/>
            <a:r>
              <a:rPr lang="ru-RU" dirty="0"/>
              <a:t>Москва, 2024г.</a:t>
            </a:r>
          </a:p>
        </p:txBody>
      </p:sp>
    </p:spTree>
    <p:extLst>
      <p:ext uri="{BB962C8B-B14F-4D97-AF65-F5344CB8AC3E}">
        <p14:creationId xmlns:p14="http://schemas.microsoft.com/office/powerpoint/2010/main" val="307957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искусство, Графика, черно-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F0AFEF-98B5-50D7-CA0F-38C39C7F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41" y="1793169"/>
            <a:ext cx="3271662" cy="327166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5E07E10-E43C-6807-5CD7-898213A7F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По </a:t>
            </a:r>
            <a:r>
              <a:rPr lang="en-US" sz="2000" dirty="0"/>
              <a:t>QR-</a:t>
            </a:r>
            <a:r>
              <a:rPr lang="ru-RU" sz="2000" dirty="0"/>
              <a:t>коду можно посмотреть сводную таблицу «Систематизация сведений о музеях Пушкина»</a:t>
            </a:r>
          </a:p>
          <a:p>
            <a:pPr marL="0" indent="0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8D7B725-F877-7FB8-92D7-FE46BD7038BA}"/>
              </a:ext>
            </a:extLst>
          </p:cNvPr>
          <p:cNvCxnSpPr/>
          <p:nvPr/>
        </p:nvCxnSpPr>
        <p:spPr>
          <a:xfrm flipH="1">
            <a:off x="4847303" y="3467580"/>
            <a:ext cx="40795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58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6920AE-07EF-C348-CE60-95EA47D91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B328ADA-080C-FFA1-3F01-4FA4A9253B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AD130FE-27BB-964D-A28D-EA44C18377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39A64E-716F-C23F-5F49-728BFE814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ED946A0-E503-CD9A-6159-D1C99B7E4E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882050"/>
              </p:ext>
            </p:extLst>
          </p:nvPr>
        </p:nvGraphicFramePr>
        <p:xfrm>
          <a:off x="1045826" y="994707"/>
          <a:ext cx="10282069" cy="45656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91614">
                  <a:extLst>
                    <a:ext uri="{9D8B030D-6E8A-4147-A177-3AD203B41FA5}">
                      <a16:colId xmlns:a16="http://schemas.microsoft.com/office/drawing/2014/main" val="1649883744"/>
                    </a:ext>
                  </a:extLst>
                </a:gridCol>
                <a:gridCol w="1891030">
                  <a:extLst>
                    <a:ext uri="{9D8B030D-6E8A-4147-A177-3AD203B41FA5}">
                      <a16:colId xmlns:a16="http://schemas.microsoft.com/office/drawing/2014/main" val="520358007"/>
                    </a:ext>
                  </a:extLst>
                </a:gridCol>
                <a:gridCol w="1807210">
                  <a:extLst>
                    <a:ext uri="{9D8B030D-6E8A-4147-A177-3AD203B41FA5}">
                      <a16:colId xmlns:a16="http://schemas.microsoft.com/office/drawing/2014/main" val="2994176947"/>
                    </a:ext>
                  </a:extLst>
                </a:gridCol>
                <a:gridCol w="2372360">
                  <a:extLst>
                    <a:ext uri="{9D8B030D-6E8A-4147-A177-3AD203B41FA5}">
                      <a16:colId xmlns:a16="http://schemas.microsoft.com/office/drawing/2014/main" val="580283215"/>
                    </a:ext>
                  </a:extLst>
                </a:gridCol>
                <a:gridCol w="3919855">
                  <a:extLst>
                    <a:ext uri="{9D8B030D-6E8A-4147-A177-3AD203B41FA5}">
                      <a16:colId xmlns:a16="http://schemas.microsoft.com/office/drawing/2014/main" val="8518161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№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Название музея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Адрес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Период жизни поэта, важные события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Разговоры о важном…(темы для обсуждения после посещения музея)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6936815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AF70109-F2A4-20CC-C3C3-8FFF295DA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795539"/>
              </p:ext>
            </p:extLst>
          </p:nvPr>
        </p:nvGraphicFramePr>
        <p:xfrm>
          <a:off x="1067565" y="3798321"/>
          <a:ext cx="10260330" cy="17613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9875">
                  <a:extLst>
                    <a:ext uri="{9D8B030D-6E8A-4147-A177-3AD203B41FA5}">
                      <a16:colId xmlns:a16="http://schemas.microsoft.com/office/drawing/2014/main" val="3420868288"/>
                    </a:ext>
                  </a:extLst>
                </a:gridCol>
                <a:gridCol w="1891030">
                  <a:extLst>
                    <a:ext uri="{9D8B030D-6E8A-4147-A177-3AD203B41FA5}">
                      <a16:colId xmlns:a16="http://schemas.microsoft.com/office/drawing/2014/main" val="3566515240"/>
                    </a:ext>
                  </a:extLst>
                </a:gridCol>
                <a:gridCol w="1807210">
                  <a:extLst>
                    <a:ext uri="{9D8B030D-6E8A-4147-A177-3AD203B41FA5}">
                      <a16:colId xmlns:a16="http://schemas.microsoft.com/office/drawing/2014/main" val="1601465413"/>
                    </a:ext>
                  </a:extLst>
                </a:gridCol>
                <a:gridCol w="2372360">
                  <a:extLst>
                    <a:ext uri="{9D8B030D-6E8A-4147-A177-3AD203B41FA5}">
                      <a16:colId xmlns:a16="http://schemas.microsoft.com/office/drawing/2014/main" val="313118124"/>
                    </a:ext>
                  </a:extLst>
                </a:gridCol>
                <a:gridCol w="3919855">
                  <a:extLst>
                    <a:ext uri="{9D8B030D-6E8A-4147-A177-3AD203B41FA5}">
                      <a16:colId xmlns:a16="http://schemas.microsoft.com/office/drawing/2014/main" val="27701553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5</a:t>
                      </a:r>
                      <a:endParaRPr lang="ru-RU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Домик няни А. С. Пушкина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Ленинградская область, д. Кобрино,27</a:t>
                      </a:r>
                      <a:endParaRPr lang="ru-RU" sz="11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u="sng" kern="100" dirty="0">
                          <a:effectLst/>
                          <a:hlinkClick r:id="rId2"/>
                        </a:rPr>
                        <a:t>https://www.lenoblmus.ru/museums/muzey-domik-nyani-pushkina</a:t>
                      </a:r>
                      <a:r>
                        <a:rPr lang="ru-RU" sz="1200" kern="100" dirty="0">
                          <a:effectLst/>
                        </a:rPr>
                        <a:t> 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Няня Пушкина жила в доме со времён своего замужества. С 1781 до 1798г.</a:t>
                      </a:r>
                      <a:endParaRPr lang="ru-RU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100" dirty="0">
                          <a:effectLst/>
                        </a:rPr>
                        <a:t>Единственный в мире музей русской крепостной женщины;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100" dirty="0">
                          <a:effectLst/>
                        </a:rPr>
                        <a:t>инициатива и участие жителей деревни в создании музея;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100" dirty="0">
                          <a:effectLst/>
                        </a:rPr>
                        <a:t>русская печка и ее роль в жизни крестьянской семьи;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100" dirty="0">
                          <a:effectLst/>
                        </a:rPr>
                        <a:t>трудовое воспитание крестьянских детей;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100" dirty="0">
                          <a:effectLst/>
                        </a:rPr>
                        <a:t>быт и традиции крестьянской семьи.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6214083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8595FAD-1D95-62BC-5BA8-A5CCD845A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01718"/>
              </p:ext>
            </p:extLst>
          </p:nvPr>
        </p:nvGraphicFramePr>
        <p:xfrm>
          <a:off x="1067565" y="1456568"/>
          <a:ext cx="10260330" cy="27398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9875">
                  <a:extLst>
                    <a:ext uri="{9D8B030D-6E8A-4147-A177-3AD203B41FA5}">
                      <a16:colId xmlns:a16="http://schemas.microsoft.com/office/drawing/2014/main" val="248215389"/>
                    </a:ext>
                  </a:extLst>
                </a:gridCol>
                <a:gridCol w="1891030">
                  <a:extLst>
                    <a:ext uri="{9D8B030D-6E8A-4147-A177-3AD203B41FA5}">
                      <a16:colId xmlns:a16="http://schemas.microsoft.com/office/drawing/2014/main" val="3227286547"/>
                    </a:ext>
                  </a:extLst>
                </a:gridCol>
                <a:gridCol w="1807210">
                  <a:extLst>
                    <a:ext uri="{9D8B030D-6E8A-4147-A177-3AD203B41FA5}">
                      <a16:colId xmlns:a16="http://schemas.microsoft.com/office/drawing/2014/main" val="87312482"/>
                    </a:ext>
                  </a:extLst>
                </a:gridCol>
                <a:gridCol w="2372360">
                  <a:extLst>
                    <a:ext uri="{9D8B030D-6E8A-4147-A177-3AD203B41FA5}">
                      <a16:colId xmlns:a16="http://schemas.microsoft.com/office/drawing/2014/main" val="4276861345"/>
                    </a:ext>
                  </a:extLst>
                </a:gridCol>
                <a:gridCol w="3919855">
                  <a:extLst>
                    <a:ext uri="{9D8B030D-6E8A-4147-A177-3AD203B41FA5}">
                      <a16:colId xmlns:a16="http://schemas.microsoft.com/office/drawing/2014/main" val="3257151299"/>
                    </a:ext>
                  </a:extLst>
                </a:gridCol>
              </a:tblGrid>
              <a:tr h="353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0">
                          <a:effectLst/>
                        </a:rPr>
                        <a:t>3</a:t>
                      </a:r>
                      <a:endParaRPr lang="ru-RU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Государственный мемориальный историко-литературный и природно-ландшафтный музей заповедник А. С. Пушкина "Михайловское". Усадьбы "Михайловское", "Тригорское" и "Петровское"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Псковская область, п. Пушкинские Горы</a:t>
                      </a:r>
                      <a:endParaRPr lang="ru-RU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u="sng" kern="0">
                          <a:effectLst/>
                          <a:hlinkClick r:id="rId3"/>
                        </a:rPr>
                        <a:t>https://pushkinland.ru/</a:t>
                      </a:r>
                      <a:r>
                        <a:rPr lang="ru-RU" sz="1200" kern="0">
                          <a:effectLst/>
                        </a:rPr>
                        <a:t> </a:t>
                      </a:r>
                      <a:endParaRPr lang="ru-RU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1817г., 1819г., 1824-1826гг.(ссылка), 1827г., 1835г., 1836г.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0" dirty="0">
                          <a:effectLst/>
                        </a:rPr>
                        <a:t>Разорение заповедника "Михайловское" в годы оккупации;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0" dirty="0">
                          <a:effectLst/>
                        </a:rPr>
                        <a:t>подвиг советских солдат, офицеров и партизан в спасении культурного наследия;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0" dirty="0">
                          <a:effectLst/>
                        </a:rPr>
                        <a:t>Восстановление Пушкинских Гор 1944-1947гг. Гейченко Семен Степанович. Жизнь как подвиг;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0" dirty="0">
                          <a:effectLst/>
                        </a:rPr>
                        <a:t>Судьба музея во время революции;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0" dirty="0">
                          <a:effectLst/>
                        </a:rPr>
                        <a:t>Природа заповедника как уникальная экосистема;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0" dirty="0">
                          <a:effectLst/>
                        </a:rPr>
                        <a:t>Быт дворянской усадьбы;</a:t>
                      </a:r>
                      <a:endParaRPr lang="ru-RU" sz="11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kern="0" dirty="0">
                          <a:effectLst/>
                        </a:rPr>
                        <a:t>Друзья и соседи Пушкина, совместное времяпрепровождение.</a:t>
                      </a:r>
                      <a:endParaRPr lang="ru-RU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5664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831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85F77C-E14B-DDC6-5BD1-549AA585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FC58B69-C9ED-205D-EB68-1C3686BA10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F1899CD-BACD-E62B-748D-2AA2E63684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B59CE8-974E-C615-0A3A-2FCC08D8F3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ideo_2024-11-07_20-15-26">
            <a:hlinkClick r:id="" action="ppaction://media"/>
            <a:extLst>
              <a:ext uri="{FF2B5EF4-FFF2-40B4-BE49-F238E27FC236}">
                <a16:creationId xmlns:a16="http://schemas.microsoft.com/office/drawing/2014/main" id="{0C08BE84-A007-0C69-274D-2DCD7C016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7947" y="682453"/>
            <a:ext cx="7459889" cy="54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5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71623-7999-77B1-EF2F-EF8A4BB80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D1706F-48E2-56D7-5A83-B06E265B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547A0F-DBCE-537E-0A87-4EC5045E92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BE0D2F-0BAB-44FD-2426-4A267EEE8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C6A1755-A005-98F6-FB63-AD4F5933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90" y="25183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+mn-lt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56371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241</Words>
  <Application>Microsoft Office PowerPoint</Application>
  <PresentationFormat>Широкоэкранный</PresentationFormat>
  <Paragraphs>32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Symbol</vt:lpstr>
      <vt:lpstr>Times New Roman</vt:lpstr>
      <vt:lpstr>Тема Office</vt:lpstr>
      <vt:lpstr>Возможности музейной педагогики в формировании гражданской позиции на примерах музеев А. С. Пушкина (из опыта работы МБОУ «Лицей№104» г. Новокузнецк)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Возможности музейной педагогики в формировании гражданской позиции на примерах музеев А. С. Пушкина (из опыта работы МБОУ «Лицей№104» г. Новокузнецк)</dc:title>
  <dc:creator>Natalya Davydova</dc:creator>
  <cp:lastModifiedBy>Natalia Davydova</cp:lastModifiedBy>
  <cp:revision>4</cp:revision>
  <dcterms:created xsi:type="dcterms:W3CDTF">2024-11-06T10:50:47Z</dcterms:created>
  <dcterms:modified xsi:type="dcterms:W3CDTF">2024-11-19T11:24:11Z</dcterms:modified>
</cp:coreProperties>
</file>