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3200400" cy="1828800"/>
  <p:notesSz cx="3200400" cy="18288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0" d="100"/>
          <a:sy n="400" d="100"/>
        </p:scale>
        <p:origin x="-1308" y="-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200399" cy="18287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097" y="44908"/>
            <a:ext cx="962024" cy="63817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46630" y="914400"/>
            <a:ext cx="1181099" cy="8858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486" y="914400"/>
            <a:ext cx="1704974" cy="8953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4359" y="106513"/>
            <a:ext cx="3011681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50" b="0" i="0">
                <a:solidFill>
                  <a:srgbClr val="7B090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80060" y="1024128"/>
            <a:ext cx="22402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7B090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7B090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60020" y="420624"/>
            <a:ext cx="1392174" cy="1207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48206" y="420624"/>
            <a:ext cx="1392174" cy="1207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7B090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200399" cy="18287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157" y="537390"/>
            <a:ext cx="952499" cy="9524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71373" y="792930"/>
            <a:ext cx="971549" cy="97154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5620" y="728082"/>
            <a:ext cx="971549" cy="9715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3200399" cy="18287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55594" y="10968"/>
            <a:ext cx="1103630" cy="132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7B090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961" y="594577"/>
            <a:ext cx="3038477" cy="1028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88136" y="1700784"/>
            <a:ext cx="1024128" cy="91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60020" y="1700784"/>
            <a:ext cx="736092" cy="91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304288" y="1700784"/>
            <a:ext cx="736092" cy="91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nataliaeremenko@yandex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8232" y="617828"/>
            <a:ext cx="1133474" cy="113347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85" y="95019"/>
            <a:ext cx="1238249" cy="85724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48352" y="32406"/>
            <a:ext cx="1786255" cy="508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3100"/>
              </a:lnSpc>
              <a:spcBef>
                <a:spcPts val="100"/>
              </a:spcBef>
            </a:pPr>
            <a:r>
              <a:rPr b="1" spc="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Тема: </a:t>
            </a:r>
            <a:r>
              <a:rPr b="1" spc="6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"Аксиологические </a:t>
            </a:r>
            <a:r>
              <a:rPr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особенности</a:t>
            </a:r>
            <a:r>
              <a:rPr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религиозной</a:t>
            </a:r>
            <a:r>
              <a:rPr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7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лексики </a:t>
            </a:r>
            <a:r>
              <a:rPr b="1" spc="-2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9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 </a:t>
            </a:r>
            <a:r>
              <a:rPr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контексте </a:t>
            </a:r>
            <a:r>
              <a:rPr b="1" spc="1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языка </a:t>
            </a:r>
            <a:r>
              <a:rPr b="1" spc="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Пушкина </a:t>
            </a:r>
            <a:r>
              <a:rPr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и </a:t>
            </a:r>
            <a:r>
              <a:rPr b="1" spc="7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современного</a:t>
            </a:r>
            <a:r>
              <a:rPr b="1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медиадискурса</a:t>
            </a:r>
            <a:r>
              <a:rPr spc="65" dirty="0">
                <a:latin typeface="Lucida Sans Unicode"/>
                <a:cs typeface="Lucida Sans Unicode"/>
              </a:rPr>
              <a:t>"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8440" y="1017291"/>
            <a:ext cx="1897380" cy="73596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800" b="1" spc="6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Ерёменко</a:t>
            </a:r>
            <a:r>
              <a:rPr sz="800" b="1" spc="3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800" b="1" spc="7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Наталья</a:t>
            </a:r>
            <a:r>
              <a:rPr sz="800" b="1" spc="3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800" b="1" spc="6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Геннадиевна</a:t>
            </a:r>
            <a:endParaRPr sz="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 marL="22860" marR="5080" indent="365125">
              <a:lnSpc>
                <a:spcPct val="111100"/>
              </a:lnSpc>
              <a:spcBef>
                <a:spcPts val="110"/>
              </a:spcBef>
            </a:pPr>
            <a:r>
              <a:rPr sz="600" b="1" spc="30" dirty="0">
                <a:solidFill>
                  <a:srgbClr val="7B0909"/>
                </a:solidFill>
                <a:latin typeface="Arial"/>
                <a:cs typeface="Arial"/>
              </a:rPr>
              <a:t>аспирантка </a:t>
            </a:r>
            <a:r>
              <a:rPr sz="600" b="1" spc="10" dirty="0">
                <a:solidFill>
                  <a:srgbClr val="7B0909"/>
                </a:solidFill>
                <a:latin typeface="Arial"/>
                <a:cs typeface="Arial"/>
              </a:rPr>
              <a:t>2-го </a:t>
            </a:r>
            <a:r>
              <a:rPr sz="600" b="1" spc="15" dirty="0">
                <a:solidFill>
                  <a:srgbClr val="7B0909"/>
                </a:solidFill>
                <a:latin typeface="Arial"/>
                <a:cs typeface="Arial"/>
              </a:rPr>
              <a:t>курса </a:t>
            </a:r>
            <a:r>
              <a:rPr sz="600" b="1" spc="-5" dirty="0">
                <a:solidFill>
                  <a:srgbClr val="7B0909"/>
                </a:solidFill>
                <a:latin typeface="Arial"/>
                <a:cs typeface="Arial"/>
              </a:rPr>
              <a:t>РГГУ, </a:t>
            </a:r>
            <a:r>
              <a:rPr sz="600" b="1" dirty="0">
                <a:solidFill>
                  <a:srgbClr val="7B0909"/>
                </a:solidFill>
                <a:latin typeface="Arial"/>
                <a:cs typeface="Arial"/>
              </a:rPr>
              <a:t> </a:t>
            </a:r>
            <a:r>
              <a:rPr sz="600" b="1" spc="25" dirty="0">
                <a:solidFill>
                  <a:srgbClr val="7B0909"/>
                </a:solidFill>
                <a:latin typeface="Arial"/>
                <a:cs typeface="Arial"/>
              </a:rPr>
              <a:t>заведующая</a:t>
            </a:r>
            <a:r>
              <a:rPr sz="600" b="1" spc="-25" dirty="0">
                <a:solidFill>
                  <a:srgbClr val="7B0909"/>
                </a:solidFill>
                <a:latin typeface="Arial"/>
                <a:cs typeface="Arial"/>
              </a:rPr>
              <a:t> </a:t>
            </a:r>
            <a:r>
              <a:rPr sz="600" b="1" spc="30" dirty="0">
                <a:solidFill>
                  <a:srgbClr val="7B0909"/>
                </a:solidFill>
                <a:latin typeface="Arial"/>
                <a:cs typeface="Arial"/>
              </a:rPr>
              <a:t>курсами</a:t>
            </a:r>
            <a:r>
              <a:rPr sz="600" b="1" spc="-20" dirty="0">
                <a:solidFill>
                  <a:srgbClr val="7B0909"/>
                </a:solidFill>
                <a:latin typeface="Arial"/>
                <a:cs typeface="Arial"/>
              </a:rPr>
              <a:t> </a:t>
            </a:r>
            <a:r>
              <a:rPr sz="600" b="1" spc="25" dirty="0">
                <a:solidFill>
                  <a:srgbClr val="7B0909"/>
                </a:solidFill>
                <a:latin typeface="Arial"/>
                <a:cs typeface="Arial"/>
              </a:rPr>
              <a:t>РКИ</a:t>
            </a:r>
            <a:r>
              <a:rPr sz="600" b="1" spc="-25" dirty="0">
                <a:solidFill>
                  <a:srgbClr val="7B0909"/>
                </a:solidFill>
                <a:latin typeface="Arial"/>
                <a:cs typeface="Arial"/>
              </a:rPr>
              <a:t> </a:t>
            </a:r>
            <a:r>
              <a:rPr sz="600" b="1" spc="35" dirty="0">
                <a:solidFill>
                  <a:srgbClr val="7B0909"/>
                </a:solidFill>
                <a:latin typeface="Arial"/>
                <a:cs typeface="Arial"/>
              </a:rPr>
              <a:t>при</a:t>
            </a:r>
            <a:r>
              <a:rPr sz="600" b="1" spc="-20" dirty="0">
                <a:solidFill>
                  <a:srgbClr val="7B0909"/>
                </a:solidFill>
                <a:latin typeface="Arial"/>
                <a:cs typeface="Arial"/>
              </a:rPr>
              <a:t> </a:t>
            </a:r>
            <a:r>
              <a:rPr sz="600" b="1" spc="15" dirty="0">
                <a:solidFill>
                  <a:srgbClr val="7B0909"/>
                </a:solidFill>
                <a:latin typeface="Arial"/>
                <a:cs typeface="Arial"/>
              </a:rPr>
              <a:t>РЦНК</a:t>
            </a:r>
            <a:r>
              <a:rPr sz="600" b="1" spc="-20" dirty="0">
                <a:solidFill>
                  <a:srgbClr val="7B0909"/>
                </a:solidFill>
                <a:latin typeface="Arial"/>
                <a:cs typeface="Arial"/>
              </a:rPr>
              <a:t> </a:t>
            </a:r>
            <a:r>
              <a:rPr sz="600" b="1" spc="10" dirty="0">
                <a:solidFill>
                  <a:srgbClr val="7B0909"/>
                </a:solidFill>
                <a:latin typeface="Arial"/>
                <a:cs typeface="Arial"/>
              </a:rPr>
              <a:t>в</a:t>
            </a:r>
            <a:r>
              <a:rPr sz="600" b="1" spc="-25" dirty="0">
                <a:solidFill>
                  <a:srgbClr val="7B0909"/>
                </a:solidFill>
                <a:latin typeface="Arial"/>
                <a:cs typeface="Arial"/>
              </a:rPr>
              <a:t> </a:t>
            </a:r>
            <a:r>
              <a:rPr sz="600" b="1" spc="10" dirty="0">
                <a:solidFill>
                  <a:srgbClr val="7B0909"/>
                </a:solidFill>
                <a:latin typeface="Arial"/>
                <a:cs typeface="Arial"/>
              </a:rPr>
              <a:t>Афинах</a:t>
            </a: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650">
              <a:latin typeface="Arial"/>
              <a:cs typeface="Arial"/>
            </a:endParaRPr>
          </a:p>
          <a:p>
            <a:pPr marL="612140" marR="534670" indent="-36830">
              <a:lnSpc>
                <a:spcPct val="113100"/>
              </a:lnSpc>
            </a:pPr>
            <a:r>
              <a:rPr sz="700" b="1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7-9</a:t>
            </a:r>
            <a:r>
              <a:rPr sz="700" b="1" spc="-3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ноября</a:t>
            </a:r>
            <a:r>
              <a:rPr sz="700" b="1" spc="-3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2024г. </a:t>
            </a:r>
            <a:r>
              <a:rPr sz="700" b="1" spc="-18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700" b="1" spc="2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МГУ,</a:t>
            </a:r>
            <a:r>
              <a:rPr sz="700" b="1" spc="-3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700" b="1" spc="2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г.Москва</a:t>
            </a:r>
            <a:endParaRPr sz="7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94359" y="1"/>
            <a:ext cx="3029841" cy="27699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049020">
              <a:lnSpc>
                <a:spcPct val="100000"/>
              </a:lnSpc>
              <a:spcBef>
                <a:spcPts val="120"/>
              </a:spcBef>
            </a:pPr>
            <a:r>
              <a:rPr b="1" spc="-9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b="1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r>
              <a:rPr b="1" spc="8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b="1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-1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b="1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b="1" spc="-155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b="1" spc="15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spc="1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spc="1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b="1" spc="-9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6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b="1" spc="5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4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8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3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</a:t>
            </a:r>
            <a:r>
              <a:rPr b="1" spc="1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9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b="1" spc="5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b="1" spc="1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7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b="1" spc="6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b="1" spc="8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17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r>
              <a:rPr b="1" spc="5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6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b="1" spc="8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4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b="1" spc="4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8545" y="308683"/>
            <a:ext cx="2180590" cy="5825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44170" marR="365125" algn="ctr">
              <a:lnSpc>
                <a:spcPct val="121000"/>
              </a:lnSpc>
              <a:spcBef>
                <a:spcPts val="90"/>
              </a:spcBef>
            </a:pPr>
            <a:r>
              <a:rPr sz="600" spc="60" dirty="0">
                <a:latin typeface="Verdana"/>
                <a:cs typeface="Verdana"/>
              </a:rPr>
              <a:t>Контактная </a:t>
            </a:r>
            <a:r>
              <a:rPr sz="600" spc="45" dirty="0">
                <a:latin typeface="Verdana"/>
                <a:cs typeface="Verdana"/>
              </a:rPr>
              <a:t>информация: </a:t>
            </a:r>
            <a:r>
              <a:rPr sz="600" spc="50" dirty="0">
                <a:latin typeface="Verdana"/>
                <a:cs typeface="Verdana"/>
              </a:rPr>
              <a:t> </a:t>
            </a:r>
            <a:r>
              <a:rPr sz="600" spc="5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Ерёменко</a:t>
            </a:r>
            <a:r>
              <a:rPr sz="60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5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Наталья</a:t>
            </a:r>
            <a:r>
              <a:rPr sz="600" spc="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5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Геннадиевна </a:t>
            </a:r>
            <a:r>
              <a:rPr sz="600" spc="-19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6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аспирантка</a:t>
            </a:r>
            <a:r>
              <a:rPr sz="600" spc="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2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2-го</a:t>
            </a:r>
            <a:r>
              <a:rPr sz="600" spc="1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6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курса</a:t>
            </a:r>
            <a:r>
              <a:rPr sz="600" spc="1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2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РГГУ,</a:t>
            </a:r>
            <a:endParaRPr sz="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sz="600" spc="7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заведующая</a:t>
            </a:r>
            <a:r>
              <a:rPr sz="600" spc="1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7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курсами</a:t>
            </a:r>
            <a:r>
              <a:rPr sz="600" spc="1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3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РКИ</a:t>
            </a:r>
            <a:r>
              <a:rPr sz="600" spc="1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6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при</a:t>
            </a:r>
            <a:r>
              <a:rPr sz="600" spc="1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2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РЦНК</a:t>
            </a:r>
            <a:r>
              <a:rPr sz="600" spc="1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6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в</a:t>
            </a:r>
            <a:r>
              <a:rPr sz="600" spc="1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4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Афинах</a:t>
            </a:r>
            <a:r>
              <a:rPr sz="600" spc="40" dirty="0">
                <a:latin typeface="Verdana"/>
                <a:cs typeface="Verdana"/>
              </a:rPr>
              <a:t>.</a:t>
            </a:r>
            <a:endParaRPr sz="600">
              <a:latin typeface="Verdana"/>
              <a:cs typeface="Verdana"/>
            </a:endParaRPr>
          </a:p>
          <a:p>
            <a:pPr marR="20955" algn="ctr">
              <a:lnSpc>
                <a:spcPct val="100000"/>
              </a:lnSpc>
              <a:spcBef>
                <a:spcPts val="150"/>
              </a:spcBef>
            </a:pPr>
            <a:r>
              <a:rPr lang="en-US" sz="600" spc="-1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E-mail</a:t>
            </a:r>
            <a:r>
              <a:rPr sz="600" spc="-1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:</a:t>
            </a:r>
            <a:r>
              <a:rPr sz="600" spc="2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spc="3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  <a:hlinkClick r:id="rId2"/>
              </a:rPr>
              <a:t>nataliaere</a:t>
            </a:r>
            <a:r>
              <a:rPr lang="en-US" sz="600" spc="3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  <a:hlinkClick r:id="rId2"/>
              </a:rPr>
              <a:t>m</a:t>
            </a:r>
            <a:r>
              <a:rPr sz="600" spc="3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  <a:hlinkClick r:id="rId2"/>
              </a:rPr>
              <a:t>enko@yandex.ru</a:t>
            </a:r>
            <a:endParaRPr sz="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82" y="46340"/>
            <a:ext cx="1133474" cy="113347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12859" y="748197"/>
            <a:ext cx="1009649" cy="100964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69763" y="40857"/>
            <a:ext cx="1686560" cy="512961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b="1" spc="-8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йд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-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b="1" spc="-1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  <a:p>
            <a:pPr marL="12700" marR="5080" algn="ctr">
              <a:lnSpc>
                <a:spcPts val="950"/>
              </a:lnSpc>
            </a:pPr>
            <a:r>
              <a:rPr spc="1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В</a:t>
            </a:r>
            <a:r>
              <a:rPr spc="3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-3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языке</a:t>
            </a:r>
            <a:r>
              <a:rPr spc="4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-2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Пушкина</a:t>
            </a:r>
            <a:r>
              <a:rPr spc="3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религиозная</a:t>
            </a:r>
            <a:r>
              <a:rPr spc="4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1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лексика </a:t>
            </a:r>
            <a:r>
              <a:rPr spc="-16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2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играла</a:t>
            </a:r>
            <a:r>
              <a:rPr spc="4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важную</a:t>
            </a:r>
            <a:r>
              <a:rPr spc="4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1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роль,</a:t>
            </a:r>
            <a:r>
              <a:rPr spc="4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1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отражая </a:t>
            </a:r>
            <a:r>
              <a:rPr spc="2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духовные</a:t>
            </a:r>
            <a:r>
              <a:rPr spc="4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-2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и</a:t>
            </a:r>
            <a:r>
              <a:rPr spc="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-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культурные</a:t>
            </a:r>
            <a:r>
              <a:rPr spc="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 </a:t>
            </a:r>
            <a:r>
              <a:rPr spc="5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ценности</a:t>
            </a:r>
            <a:r>
              <a:rPr spc="5" dirty="0">
                <a:solidFill>
                  <a:srgbClr val="000000"/>
                </a:solidFill>
                <a:latin typeface="Georgia"/>
                <a:cs typeface="Georgia"/>
              </a:rPr>
              <a:t>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0961" y="594577"/>
            <a:ext cx="1988185" cy="1028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8080" marR="5080" algn="ctr">
              <a:lnSpc>
                <a:spcPct val="111100"/>
              </a:lnSpc>
              <a:spcBef>
                <a:spcPts val="100"/>
              </a:spcBef>
            </a:pPr>
            <a:r>
              <a:rPr sz="600" b="1" u="sng" spc="20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Ц</a:t>
            </a:r>
            <a:r>
              <a:rPr sz="600" b="1" u="sng" spc="35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ел</a:t>
            </a:r>
            <a:r>
              <a:rPr sz="600" b="1" u="sng" spc="50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ь</a:t>
            </a:r>
            <a:r>
              <a:rPr sz="600" b="1" u="sng" spc="-35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sz="600" b="1" u="sng" spc="30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000000"/>
                  </a:solidFill>
                </a:uFill>
                <a:latin typeface="Lucida Sans Unicode"/>
                <a:cs typeface="Lucida Sans Unicode"/>
              </a:rPr>
              <a:t>исследования</a:t>
            </a:r>
            <a:r>
              <a:rPr sz="600" spc="-40" dirty="0">
                <a:latin typeface="Lucida Sans Unicode"/>
                <a:cs typeface="Lucida Sans Unicode"/>
              </a:rPr>
              <a:t>:  </a:t>
            </a:r>
            <a:r>
              <a:rPr sz="600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Понять</a:t>
            </a:r>
            <a:r>
              <a:rPr sz="600" spc="-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00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изменения</a:t>
            </a:r>
            <a:r>
              <a:rPr sz="600" spc="-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00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  восприятии </a:t>
            </a:r>
            <a:r>
              <a:rPr sz="600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00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религиозных </a:t>
            </a:r>
            <a:r>
              <a:rPr sz="600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терминов</a:t>
            </a:r>
            <a:r>
              <a:rPr sz="600" spc="-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00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</a:t>
            </a:r>
            <a:r>
              <a:rPr sz="600" spc="-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00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XIX</a:t>
            </a:r>
            <a:r>
              <a:rPr sz="600" spc="-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00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века  </a:t>
            </a:r>
            <a:r>
              <a:rPr sz="60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до</a:t>
            </a:r>
            <a:r>
              <a:rPr sz="600" spc="-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00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современности.</a:t>
            </a:r>
            <a:endParaRPr sz="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50">
              <a:latin typeface="Lucida Sans Unicode"/>
              <a:cs typeface="Lucida Sans Unicode"/>
            </a:endParaRPr>
          </a:p>
          <a:p>
            <a:pPr marR="47625" algn="ctr">
              <a:lnSpc>
                <a:spcPct val="100000"/>
              </a:lnSpc>
            </a:pPr>
            <a:r>
              <a:rPr sz="600" spc="-25" dirty="0">
                <a:latin typeface="Verdana"/>
                <a:cs typeface="Verdana"/>
              </a:rPr>
              <a:t>В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10" dirty="0">
                <a:latin typeface="Verdana"/>
                <a:cs typeface="Verdana"/>
              </a:rPr>
              <a:t>современном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25" dirty="0">
                <a:latin typeface="Verdana"/>
                <a:cs typeface="Verdana"/>
              </a:rPr>
              <a:t>медиадискурсе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15" dirty="0">
                <a:latin typeface="Verdana"/>
                <a:cs typeface="Verdana"/>
              </a:rPr>
              <a:t>религиозные</a:t>
            </a:r>
            <a:endParaRPr sz="600">
              <a:latin typeface="Verdana"/>
              <a:cs typeface="Verdana"/>
            </a:endParaRPr>
          </a:p>
          <a:p>
            <a:pPr marL="12065" marR="60325" algn="ctr">
              <a:lnSpc>
                <a:spcPct val="114599"/>
              </a:lnSpc>
            </a:pPr>
            <a:r>
              <a:rPr sz="600" spc="-10" dirty="0">
                <a:latin typeface="Verdana"/>
                <a:cs typeface="Verdana"/>
              </a:rPr>
              <a:t>термины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20" dirty="0">
                <a:latin typeface="Verdana"/>
                <a:cs typeface="Verdana"/>
              </a:rPr>
              <a:t>используются</a:t>
            </a:r>
            <a:r>
              <a:rPr sz="600" spc="-55" dirty="0">
                <a:latin typeface="Verdana"/>
                <a:cs typeface="Verdana"/>
              </a:rPr>
              <a:t> </a:t>
            </a:r>
            <a:r>
              <a:rPr sz="600" spc="-20" dirty="0">
                <a:latin typeface="Verdana"/>
                <a:cs typeface="Verdana"/>
              </a:rPr>
              <a:t>в</a:t>
            </a:r>
            <a:r>
              <a:rPr sz="600" spc="-55" dirty="0">
                <a:latin typeface="Verdana"/>
                <a:cs typeface="Verdana"/>
              </a:rPr>
              <a:t> </a:t>
            </a:r>
            <a:r>
              <a:rPr sz="600" spc="-15" dirty="0">
                <a:latin typeface="Verdana"/>
                <a:cs typeface="Verdana"/>
              </a:rPr>
              <a:t>повседневном</a:t>
            </a:r>
            <a:r>
              <a:rPr sz="600" spc="-55" dirty="0">
                <a:latin typeface="Verdana"/>
                <a:cs typeface="Verdana"/>
              </a:rPr>
              <a:t> </a:t>
            </a:r>
            <a:r>
              <a:rPr sz="600" spc="-30" dirty="0">
                <a:latin typeface="Verdana"/>
                <a:cs typeface="Verdana"/>
              </a:rPr>
              <a:t>контексте, </a:t>
            </a:r>
            <a:r>
              <a:rPr sz="600" spc="-195" dirty="0">
                <a:latin typeface="Verdana"/>
                <a:cs typeface="Verdana"/>
              </a:rPr>
              <a:t> </a:t>
            </a:r>
            <a:r>
              <a:rPr sz="600" spc="-10" dirty="0">
                <a:latin typeface="Verdana"/>
                <a:cs typeface="Verdana"/>
              </a:rPr>
              <a:t>что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20" dirty="0">
                <a:latin typeface="Verdana"/>
                <a:cs typeface="Verdana"/>
              </a:rPr>
              <a:t>часто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25" dirty="0">
                <a:latin typeface="Verdana"/>
                <a:cs typeface="Verdana"/>
              </a:rPr>
              <a:t>снижает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25" dirty="0">
                <a:latin typeface="Verdana"/>
                <a:cs typeface="Verdana"/>
              </a:rPr>
              <a:t>их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20" dirty="0">
                <a:latin typeface="Verdana"/>
                <a:cs typeface="Verdana"/>
              </a:rPr>
              <a:t>аксиологическое</a:t>
            </a:r>
            <a:r>
              <a:rPr sz="600" spc="-60" dirty="0">
                <a:latin typeface="Verdana"/>
                <a:cs typeface="Verdana"/>
              </a:rPr>
              <a:t> </a:t>
            </a:r>
            <a:r>
              <a:rPr sz="600" spc="-20" dirty="0">
                <a:latin typeface="Verdana"/>
                <a:cs typeface="Verdana"/>
              </a:rPr>
              <a:t>значение.</a:t>
            </a:r>
            <a:endParaRPr sz="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" y="0"/>
            <a:ext cx="3047999" cy="538096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600" b="1" spc="1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Слайд</a:t>
            </a:r>
            <a:r>
              <a:rPr sz="600" b="1" spc="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b="1" spc="-6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3:</a:t>
            </a:r>
            <a:r>
              <a:rPr sz="600" b="1" spc="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b="1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Религиозная</a:t>
            </a:r>
            <a:r>
              <a:rPr sz="600" b="1" spc="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b="1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лексика</a:t>
            </a:r>
            <a:r>
              <a:rPr sz="600" b="1" spc="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b="1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в</a:t>
            </a:r>
            <a:r>
              <a:rPr sz="600" b="1" spc="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b="1" spc="5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языке</a:t>
            </a:r>
            <a:r>
              <a:rPr sz="600" b="1" spc="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 </a:t>
            </a:r>
            <a:r>
              <a:rPr sz="600" b="1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Пушкина</a:t>
            </a:r>
            <a:endParaRPr sz="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cs typeface="Verdana"/>
            </a:endParaRPr>
          </a:p>
          <a:p>
            <a:pPr marL="171450" marR="184150" algn="ctr">
              <a:lnSpc>
                <a:spcPct val="111100"/>
              </a:lnSpc>
            </a:pPr>
            <a:r>
              <a:rPr sz="600" spc="-20" dirty="0">
                <a:latin typeface="Trebuchet MS"/>
                <a:cs typeface="Trebuchet MS"/>
              </a:rPr>
              <a:t>Религио3ные </a:t>
            </a:r>
            <a:r>
              <a:rPr sz="600" spc="-15" dirty="0">
                <a:latin typeface="Trebuchet MS"/>
                <a:cs typeface="Trebuchet MS"/>
              </a:rPr>
              <a:t>термины,</a:t>
            </a:r>
            <a:r>
              <a:rPr sz="600" spc="-20" dirty="0">
                <a:latin typeface="Trebuchet MS"/>
                <a:cs typeface="Trebuchet MS"/>
              </a:rPr>
              <a:t> такие </a:t>
            </a:r>
            <a:r>
              <a:rPr sz="600" spc="-25" dirty="0">
                <a:latin typeface="Trebuchet MS"/>
                <a:cs typeface="Trebuchet MS"/>
              </a:rPr>
              <a:t>как</a:t>
            </a:r>
            <a:r>
              <a:rPr sz="600" spc="-15" dirty="0">
                <a:latin typeface="Trebuchet MS"/>
                <a:cs typeface="Trebuchet MS"/>
              </a:rPr>
              <a:t> </a:t>
            </a:r>
            <a:r>
              <a:rPr sz="600" b="1" i="1" spc="-20">
                <a:solidFill>
                  <a:srgbClr val="990033"/>
                </a:solidFill>
                <a:latin typeface="Arial"/>
                <a:cs typeface="Arial"/>
              </a:rPr>
              <a:t>«</a:t>
            </a:r>
            <a:r>
              <a:rPr sz="600" b="1" i="1" spc="-20" smtClean="0">
                <a:solidFill>
                  <a:srgbClr val="990033"/>
                </a:solidFill>
                <a:latin typeface="Arial"/>
                <a:cs typeface="Arial"/>
              </a:rPr>
              <a:t>благода</a:t>
            </a:r>
            <a:r>
              <a:rPr lang="ru-RU" sz="600" b="1" i="1" spc="-20" dirty="0" err="1" smtClean="0">
                <a:solidFill>
                  <a:srgbClr val="990033"/>
                </a:solidFill>
                <a:latin typeface="Arial"/>
                <a:cs typeface="Arial"/>
              </a:rPr>
              <a:t>ть</a:t>
            </a:r>
            <a:r>
              <a:rPr sz="600" b="1" i="1" spc="-20" smtClean="0">
                <a:solidFill>
                  <a:srgbClr val="990033"/>
                </a:solidFill>
                <a:latin typeface="Arial"/>
                <a:cs typeface="Arial"/>
              </a:rPr>
              <a:t>»,</a:t>
            </a:r>
            <a:r>
              <a:rPr sz="600" b="1" i="1" smtClean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600" b="1" i="1" spc="-25">
                <a:solidFill>
                  <a:srgbClr val="990033"/>
                </a:solidFill>
                <a:latin typeface="Arial"/>
                <a:cs typeface="Arial"/>
              </a:rPr>
              <a:t>«</a:t>
            </a:r>
            <a:r>
              <a:rPr sz="600" b="1" i="1" spc="-25" smtClean="0">
                <a:solidFill>
                  <a:srgbClr val="990033"/>
                </a:solidFill>
                <a:latin typeface="Arial"/>
                <a:cs typeface="Arial"/>
              </a:rPr>
              <a:t>мnлосерд</a:t>
            </a:r>
            <a:r>
              <a:rPr lang="ru-RU" sz="600" b="1" i="1" spc="-25" dirty="0" smtClean="0">
                <a:solidFill>
                  <a:srgbClr val="990033"/>
                </a:solidFill>
                <a:latin typeface="Arial"/>
                <a:cs typeface="Arial"/>
              </a:rPr>
              <a:t>и</a:t>
            </a:r>
            <a:r>
              <a:rPr sz="600" b="1" i="1" spc="-25" smtClean="0">
                <a:solidFill>
                  <a:srgbClr val="990033"/>
                </a:solidFill>
                <a:latin typeface="Arial"/>
                <a:cs typeface="Arial"/>
              </a:rPr>
              <a:t>е</a:t>
            </a:r>
            <a:r>
              <a:rPr sz="600" b="1" i="1" spc="-25" dirty="0">
                <a:solidFill>
                  <a:srgbClr val="990033"/>
                </a:solidFill>
                <a:latin typeface="Arial"/>
                <a:cs typeface="Arial"/>
              </a:rPr>
              <a:t>»,</a:t>
            </a:r>
            <a:r>
              <a:rPr sz="600" b="1" i="1" dirty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600" b="1" i="1" spc="-35" dirty="0">
                <a:solidFill>
                  <a:srgbClr val="990033"/>
                </a:solidFill>
                <a:latin typeface="Arial"/>
                <a:cs typeface="Arial"/>
              </a:rPr>
              <a:t>«вера»</a:t>
            </a:r>
            <a:r>
              <a:rPr sz="600" spc="-35" dirty="0">
                <a:latin typeface="Trebuchet MS"/>
                <a:cs typeface="Trebuchet MS"/>
              </a:rPr>
              <a:t>, </a:t>
            </a:r>
            <a:r>
              <a:rPr sz="600" spc="-165" dirty="0">
                <a:latin typeface="Trebuchet MS"/>
                <a:cs typeface="Trebuchet MS"/>
              </a:rPr>
              <a:t> </a:t>
            </a:r>
            <a:r>
              <a:rPr sz="600" spc="-5">
                <a:latin typeface="Trebuchet MS"/>
                <a:cs typeface="Trebuchet MS"/>
              </a:rPr>
              <a:t>в</a:t>
            </a:r>
            <a:r>
              <a:rPr sz="600" spc="-30">
                <a:latin typeface="Trebuchet MS"/>
                <a:cs typeface="Trebuchet MS"/>
              </a:rPr>
              <a:t> </a:t>
            </a:r>
            <a:r>
              <a:rPr sz="600" spc="-15" smtClean="0">
                <a:latin typeface="Trebuchet MS"/>
                <a:cs typeface="Trebuchet MS"/>
              </a:rPr>
              <a:t>прои</a:t>
            </a:r>
            <a:r>
              <a:rPr lang="ru-RU" sz="600" spc="-15" dirty="0" err="1" smtClean="0">
                <a:latin typeface="Trebuchet MS"/>
                <a:cs typeface="Trebuchet MS"/>
              </a:rPr>
              <a:t>з</a:t>
            </a:r>
            <a:r>
              <a:rPr sz="600" spc="-15" smtClean="0">
                <a:latin typeface="Trebuchet MS"/>
                <a:cs typeface="Trebuchet MS"/>
              </a:rPr>
              <a:t>ведениях</a:t>
            </a:r>
            <a:r>
              <a:rPr sz="600" spc="-25" smtClean="0">
                <a:latin typeface="Trebuchet MS"/>
                <a:cs typeface="Trebuchet MS"/>
              </a:rPr>
              <a:t> </a:t>
            </a:r>
            <a:r>
              <a:rPr lang="ru-RU" sz="600" spc="-25" dirty="0" smtClean="0">
                <a:latin typeface="Trebuchet MS"/>
                <a:cs typeface="Trebuchet MS"/>
              </a:rPr>
              <a:t>А.С. </a:t>
            </a:r>
            <a:r>
              <a:rPr sz="600" spc="-5" smtClean="0">
                <a:latin typeface="Trebuchet MS"/>
                <a:cs typeface="Trebuchet MS"/>
              </a:rPr>
              <a:t>Пушкина</a:t>
            </a:r>
            <a:r>
              <a:rPr sz="600" spc="-25" smtClean="0">
                <a:latin typeface="Trebuchet MS"/>
                <a:cs typeface="Trebuchet MS"/>
              </a:rPr>
              <a:t> </a:t>
            </a:r>
            <a:r>
              <a:rPr sz="600" spc="-15" dirty="0">
                <a:latin typeface="Trebuchet MS"/>
                <a:cs typeface="Trebuchet MS"/>
              </a:rPr>
              <a:t>имели</a:t>
            </a:r>
            <a:r>
              <a:rPr sz="600" spc="-25" dirty="0">
                <a:latin typeface="Trebuchet MS"/>
                <a:cs typeface="Trebuchet MS"/>
              </a:rPr>
              <a:t> </a:t>
            </a:r>
            <a:r>
              <a:rPr sz="600" spc="-15" dirty="0">
                <a:latin typeface="Trebuchet MS"/>
                <a:cs typeface="Trebuchet MS"/>
              </a:rPr>
              <a:t>глубокий</a:t>
            </a:r>
            <a:r>
              <a:rPr sz="600" spc="-25" dirty="0">
                <a:latin typeface="Trebuchet MS"/>
                <a:cs typeface="Trebuchet MS"/>
              </a:rPr>
              <a:t> </a:t>
            </a:r>
            <a:r>
              <a:rPr sz="600" spc="-15" dirty="0">
                <a:latin typeface="Trebuchet MS"/>
                <a:cs typeface="Trebuchet MS"/>
              </a:rPr>
              <a:t>духовный</a:t>
            </a:r>
            <a:r>
              <a:rPr sz="600" spc="-25" dirty="0">
                <a:latin typeface="Trebuchet MS"/>
                <a:cs typeface="Trebuchet MS"/>
              </a:rPr>
              <a:t> </a:t>
            </a:r>
            <a:r>
              <a:rPr sz="600" spc="-15" dirty="0">
                <a:latin typeface="Trebuchet MS"/>
                <a:cs typeface="Trebuchet MS"/>
              </a:rPr>
              <a:t>смысл.</a:t>
            </a:r>
            <a:endParaRPr sz="600">
              <a:latin typeface="Trebuchet MS"/>
              <a:cs typeface="Trebuchet MS"/>
            </a:endParaRPr>
          </a:p>
          <a:p>
            <a:pPr marL="927735" marR="5080" indent="-915669">
              <a:lnSpc>
                <a:spcPct val="111100"/>
              </a:lnSpc>
              <a:spcBef>
                <a:spcPts val="50"/>
              </a:spcBef>
            </a:pPr>
            <a:r>
              <a:rPr sz="600" b="1" u="sng" spc="20" dirty="0">
                <a:latin typeface="Trebuchet MS"/>
                <a:cs typeface="Trebuchet MS"/>
              </a:rPr>
              <a:t>Примеры:</a:t>
            </a:r>
            <a:r>
              <a:rPr sz="600" spc="-20" dirty="0">
                <a:latin typeface="Trebuchet MS"/>
                <a:cs typeface="Trebuchet MS"/>
              </a:rPr>
              <a:t> </a:t>
            </a:r>
            <a:r>
              <a:rPr sz="600" i="1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«Стихи,</a:t>
            </a:r>
            <a:r>
              <a:rPr sz="600" i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сочиненные</a:t>
            </a:r>
            <a:r>
              <a:rPr sz="600" i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i="1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ночью</a:t>
            </a:r>
            <a:r>
              <a:rPr sz="600" i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i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во</a:t>
            </a:r>
            <a:r>
              <a:rPr sz="600" i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i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время</a:t>
            </a:r>
            <a:r>
              <a:rPr sz="600" i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бессонницы», </a:t>
            </a:r>
            <a:r>
              <a:rPr sz="600" i="1" spc="-20" dirty="0">
                <a:latin typeface="Arial"/>
                <a:cs typeface="Arial"/>
              </a:rPr>
              <a:t>где</a:t>
            </a:r>
            <a:r>
              <a:rPr sz="600" i="1" spc="-10" dirty="0">
                <a:latin typeface="Arial"/>
                <a:cs typeface="Arial"/>
              </a:rPr>
              <a:t> </a:t>
            </a:r>
            <a:r>
              <a:rPr sz="600" i="1" spc="10" dirty="0">
                <a:latin typeface="Arial"/>
                <a:cs typeface="Arial"/>
              </a:rPr>
              <a:t>отражены </a:t>
            </a:r>
            <a:r>
              <a:rPr sz="600" i="1" spc="-155" dirty="0">
                <a:latin typeface="Arial"/>
                <a:cs typeface="Arial"/>
              </a:rPr>
              <a:t> </a:t>
            </a:r>
            <a:r>
              <a:rPr sz="600" i="1" spc="5" dirty="0">
                <a:latin typeface="Arial"/>
                <a:cs typeface="Arial"/>
              </a:rPr>
              <a:t>мотивы</a:t>
            </a:r>
            <a:r>
              <a:rPr sz="600" i="1" spc="-20" dirty="0">
                <a:latin typeface="Arial"/>
                <a:cs typeface="Arial"/>
              </a:rPr>
              <a:t> </a:t>
            </a:r>
            <a:r>
              <a:rPr sz="600" i="1" spc="-10" dirty="0">
                <a:latin typeface="Arial"/>
                <a:cs typeface="Arial"/>
              </a:rPr>
              <a:t>веры</a:t>
            </a:r>
            <a:r>
              <a:rPr sz="600" i="1" spc="-15" dirty="0">
                <a:latin typeface="Arial"/>
                <a:cs typeface="Arial"/>
              </a:rPr>
              <a:t> </a:t>
            </a:r>
            <a:r>
              <a:rPr sz="600" i="1" spc="10" dirty="0">
                <a:latin typeface="Arial"/>
                <a:cs typeface="Arial"/>
              </a:rPr>
              <a:t>и</a:t>
            </a:r>
            <a:r>
              <a:rPr sz="600" i="1" spc="-15" dirty="0">
                <a:latin typeface="Arial"/>
                <a:cs typeface="Arial"/>
              </a:rPr>
              <a:t> </a:t>
            </a:r>
            <a:r>
              <a:rPr sz="600" i="1" dirty="0">
                <a:latin typeface="Arial"/>
                <a:cs typeface="Arial"/>
              </a:rPr>
              <a:t>молитвы.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25" y="865499"/>
            <a:ext cx="895349" cy="71437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79420" y="76357"/>
            <a:ext cx="761999" cy="6476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2124" y="963095"/>
            <a:ext cx="838199" cy="83819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6222" y="1963"/>
            <a:ext cx="2109470" cy="2576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28625" marR="5080" indent="-416559">
              <a:lnSpc>
                <a:spcPct val="122500"/>
              </a:lnSpc>
              <a:spcBef>
                <a:spcPts val="90"/>
              </a:spcBef>
            </a:pPr>
            <a:r>
              <a:rPr sz="650" b="1" spc="4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Слайд </a:t>
            </a:r>
            <a:r>
              <a:rPr sz="650" b="1" spc="-1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4: </a:t>
            </a:r>
            <a:r>
              <a:rPr sz="650" b="1" spc="8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Примеры </a:t>
            </a:r>
            <a:r>
              <a:rPr sz="650"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религиозной </a:t>
            </a:r>
            <a:r>
              <a:rPr sz="650" b="1" spc="9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лексики </a:t>
            </a:r>
            <a:r>
              <a:rPr sz="650" b="1" spc="11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 </a:t>
            </a:r>
            <a:r>
              <a:rPr sz="650" b="1" spc="-19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50" b="1" spc="7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произведениях</a:t>
            </a:r>
            <a:r>
              <a:rPr sz="650" b="1" spc="35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650" b="1" spc="9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Пушкина</a:t>
            </a:r>
            <a:endParaRPr sz="65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677" y="284532"/>
            <a:ext cx="3100070" cy="14820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886460" algn="ctr">
              <a:lnSpc>
                <a:spcPct val="125499"/>
              </a:lnSpc>
              <a:spcBef>
                <a:spcPts val="90"/>
              </a:spcBef>
            </a:pPr>
            <a:r>
              <a:rPr sz="450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«Пророк»:</a:t>
            </a:r>
            <a:r>
              <a:rPr sz="450" spc="-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«пророк»,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«ангел»,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«духовный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жаждой</a:t>
            </a:r>
            <a:r>
              <a:rPr sz="450" spc="10" dirty="0">
                <a:latin typeface="Lucida Sans Unicode"/>
                <a:cs typeface="Lucida Sans Unicode"/>
              </a:rPr>
              <a:t>»</a:t>
            </a:r>
            <a:r>
              <a:rPr sz="450" spc="-10" dirty="0">
                <a:latin typeface="Lucida Sans Unicode"/>
                <a:cs typeface="Lucida Sans Unicode"/>
              </a:rPr>
              <a:t> </a:t>
            </a:r>
            <a:r>
              <a:rPr sz="450" spc="30" dirty="0">
                <a:latin typeface="Lucida Sans Unicode"/>
                <a:cs typeface="Lucida Sans Unicode"/>
              </a:rPr>
              <a:t>—</a:t>
            </a:r>
            <a:r>
              <a:rPr sz="450" spc="-10" dirty="0">
                <a:latin typeface="Lucida Sans Unicode"/>
                <a:cs typeface="Lucida Sans Unicode"/>
              </a:rPr>
              <a:t> </a:t>
            </a:r>
            <a:r>
              <a:rPr sz="450" spc="25" dirty="0">
                <a:latin typeface="Lucida Sans Unicode"/>
                <a:cs typeface="Lucida Sans Unicode"/>
              </a:rPr>
              <a:t>символы</a:t>
            </a:r>
            <a:r>
              <a:rPr sz="450" spc="-10" dirty="0">
                <a:latin typeface="Lucida Sans Unicode"/>
                <a:cs typeface="Lucida Sans Unicode"/>
              </a:rPr>
              <a:t> </a:t>
            </a:r>
            <a:r>
              <a:rPr sz="450" spc="5" dirty="0">
                <a:latin typeface="Lucida Sans Unicode"/>
                <a:cs typeface="Lucida Sans Unicode"/>
              </a:rPr>
              <a:t>духовного </a:t>
            </a:r>
            <a:r>
              <a:rPr sz="450" spc="-125" dirty="0">
                <a:latin typeface="Lucida Sans Unicode"/>
                <a:cs typeface="Lucida Sans Unicode"/>
              </a:rPr>
              <a:t> </a:t>
            </a:r>
            <a:r>
              <a:rPr sz="450" spc="15" dirty="0">
                <a:latin typeface="Lucida Sans Unicode"/>
                <a:cs typeface="Lucida Sans Unicode"/>
              </a:rPr>
              <a:t>перерождения.</a:t>
            </a:r>
            <a:endParaRPr sz="450">
              <a:latin typeface="Lucida Sans Unicode"/>
              <a:cs typeface="Lucida Sans Unicode"/>
            </a:endParaRPr>
          </a:p>
          <a:p>
            <a:pPr marR="873760" algn="ctr">
              <a:lnSpc>
                <a:spcPct val="100000"/>
              </a:lnSpc>
              <a:spcBef>
                <a:spcPts val="140"/>
              </a:spcBef>
            </a:pPr>
            <a:r>
              <a:rPr sz="4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«Стихи,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сочиненные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ночью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во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время</a:t>
            </a:r>
            <a:r>
              <a:rPr sz="450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бессонницы»:</a:t>
            </a:r>
            <a:r>
              <a:rPr sz="45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«молитва»,</a:t>
            </a:r>
            <a:endParaRPr sz="45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 marR="873760" algn="ctr">
              <a:lnSpc>
                <a:spcPct val="100000"/>
              </a:lnSpc>
              <a:spcBef>
                <a:spcPts val="140"/>
              </a:spcBef>
            </a:pPr>
            <a:r>
              <a:rPr sz="45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«Господь»,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«смирение»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30" dirty="0">
                <a:latin typeface="Lucida Sans Unicode"/>
                <a:cs typeface="Lucida Sans Unicode"/>
              </a:rPr>
              <a:t>—</a:t>
            </a:r>
            <a:r>
              <a:rPr sz="450" spc="-20" dirty="0">
                <a:latin typeface="Lucida Sans Unicode"/>
                <a:cs typeface="Lucida Sans Unicode"/>
              </a:rPr>
              <a:t> </a:t>
            </a:r>
            <a:r>
              <a:rPr sz="450" spc="10" dirty="0">
                <a:latin typeface="Lucida Sans Unicode"/>
                <a:cs typeface="Lucida Sans Unicode"/>
              </a:rPr>
              <a:t>поиск</a:t>
            </a:r>
            <a:r>
              <a:rPr sz="450" spc="-15" dirty="0">
                <a:latin typeface="Lucida Sans Unicode"/>
                <a:cs typeface="Lucida Sans Unicode"/>
              </a:rPr>
              <a:t> </a:t>
            </a:r>
            <a:r>
              <a:rPr sz="450" spc="20" dirty="0">
                <a:latin typeface="Lucida Sans Unicode"/>
                <a:cs typeface="Lucida Sans Unicode"/>
              </a:rPr>
              <a:t>умиротворения</a:t>
            </a:r>
            <a:r>
              <a:rPr sz="450" spc="-20" dirty="0">
                <a:latin typeface="Lucida Sans Unicode"/>
                <a:cs typeface="Lucida Sans Unicode"/>
              </a:rPr>
              <a:t> </a:t>
            </a:r>
            <a:r>
              <a:rPr sz="450" spc="25" dirty="0">
                <a:latin typeface="Lucida Sans Unicode"/>
                <a:cs typeface="Lucida Sans Unicode"/>
              </a:rPr>
              <a:t>через</a:t>
            </a:r>
            <a:r>
              <a:rPr sz="450" spc="-20" dirty="0">
                <a:latin typeface="Lucida Sans Unicode"/>
                <a:cs typeface="Lucida Sans Unicode"/>
              </a:rPr>
              <a:t> </a:t>
            </a:r>
            <a:r>
              <a:rPr sz="450" spc="15" dirty="0">
                <a:latin typeface="Lucida Sans Unicode"/>
                <a:cs typeface="Lucida Sans Unicode"/>
              </a:rPr>
              <a:t>божественное.</a:t>
            </a:r>
            <a:endParaRPr sz="450">
              <a:latin typeface="Lucida Sans Unicode"/>
              <a:cs typeface="Lucida Sans Unicode"/>
            </a:endParaRPr>
          </a:p>
          <a:p>
            <a:pPr marL="15240" marR="889635" algn="ctr">
              <a:lnSpc>
                <a:spcPct val="125499"/>
              </a:lnSpc>
            </a:pPr>
            <a:r>
              <a:rPr sz="450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«Отцы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пустынники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и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жены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непорочны»: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«прощение»,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«вера»,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«ангел»</a:t>
            </a:r>
            <a:r>
              <a:rPr sz="45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50" spc="30" dirty="0">
                <a:latin typeface="Lucida Sans Unicode"/>
                <a:cs typeface="Lucida Sans Unicode"/>
              </a:rPr>
              <a:t>— </a:t>
            </a:r>
            <a:r>
              <a:rPr sz="450" spc="-125" dirty="0">
                <a:latin typeface="Lucida Sans Unicode"/>
                <a:cs typeface="Lucida Sans Unicode"/>
              </a:rPr>
              <a:t> </a:t>
            </a:r>
            <a:r>
              <a:rPr sz="450" spc="20" dirty="0">
                <a:latin typeface="Lucida Sans Unicode"/>
                <a:cs typeface="Lucida Sans Unicode"/>
              </a:rPr>
              <a:t>образы</a:t>
            </a:r>
            <a:r>
              <a:rPr sz="450" spc="-25" dirty="0">
                <a:latin typeface="Lucida Sans Unicode"/>
                <a:cs typeface="Lucida Sans Unicode"/>
              </a:rPr>
              <a:t> </a:t>
            </a:r>
            <a:r>
              <a:rPr sz="450" spc="15" dirty="0">
                <a:latin typeface="Lucida Sans Unicode"/>
                <a:cs typeface="Lucida Sans Unicode"/>
              </a:rPr>
              <a:t>святости</a:t>
            </a:r>
            <a:r>
              <a:rPr sz="450" spc="-20" dirty="0">
                <a:latin typeface="Lucida Sans Unicode"/>
                <a:cs typeface="Lucida Sans Unicode"/>
              </a:rPr>
              <a:t> </a:t>
            </a:r>
            <a:r>
              <a:rPr sz="450" spc="25" dirty="0">
                <a:latin typeface="Lucida Sans Unicode"/>
                <a:cs typeface="Lucida Sans Unicode"/>
              </a:rPr>
              <a:t>и</a:t>
            </a:r>
            <a:r>
              <a:rPr sz="450" spc="-20" dirty="0">
                <a:latin typeface="Lucida Sans Unicode"/>
                <a:cs typeface="Lucida Sans Unicode"/>
              </a:rPr>
              <a:t> </a:t>
            </a:r>
            <a:r>
              <a:rPr sz="450" spc="15" dirty="0">
                <a:latin typeface="Lucida Sans Unicode"/>
                <a:cs typeface="Lucida Sans Unicode"/>
              </a:rPr>
              <a:t>чистоты.</a:t>
            </a:r>
            <a:endParaRPr sz="450">
              <a:latin typeface="Lucida Sans Unicode"/>
              <a:cs typeface="Lucida Sans Unicode"/>
            </a:endParaRPr>
          </a:p>
          <a:p>
            <a:pPr marL="1773555" algn="ctr">
              <a:lnSpc>
                <a:spcPts val="440"/>
              </a:lnSpc>
            </a:pPr>
            <a:r>
              <a:rPr sz="400" b="1" spc="30" dirty="0">
                <a:solidFill>
                  <a:srgbClr val="7B0909"/>
                </a:solidFill>
                <a:latin typeface="Lucida Sans Unicode"/>
                <a:cs typeface="Lucida Sans Unicode"/>
              </a:rPr>
              <a:t>Символика</a:t>
            </a:r>
            <a:r>
              <a:rPr sz="400" b="1" dirty="0">
                <a:solidFill>
                  <a:srgbClr val="7B0909"/>
                </a:solidFill>
                <a:latin typeface="Lucida Sans Unicode"/>
                <a:cs typeface="Lucida Sans Unicode"/>
              </a:rPr>
              <a:t> </a:t>
            </a:r>
            <a:r>
              <a:rPr sz="400" b="1" spc="55" dirty="0">
                <a:solidFill>
                  <a:srgbClr val="7B0909"/>
                </a:solidFill>
                <a:latin typeface="Lucida Sans Unicode"/>
                <a:cs typeface="Lucida Sans Unicode"/>
              </a:rPr>
              <a:t>в</a:t>
            </a:r>
            <a:r>
              <a:rPr sz="400" b="1" spc="5" dirty="0">
                <a:solidFill>
                  <a:srgbClr val="7B0909"/>
                </a:solidFill>
                <a:latin typeface="Lucida Sans Unicode"/>
                <a:cs typeface="Lucida Sans Unicode"/>
              </a:rPr>
              <a:t> </a:t>
            </a:r>
            <a:r>
              <a:rPr sz="400" b="1" spc="30" dirty="0">
                <a:solidFill>
                  <a:srgbClr val="7B0909"/>
                </a:solidFill>
                <a:latin typeface="Lucida Sans Unicode"/>
                <a:cs typeface="Lucida Sans Unicode"/>
              </a:rPr>
              <a:t>стихотворении</a:t>
            </a:r>
            <a:r>
              <a:rPr sz="400" b="1" spc="5" dirty="0">
                <a:solidFill>
                  <a:srgbClr val="7B0909"/>
                </a:solidFill>
                <a:latin typeface="Lucida Sans Unicode"/>
                <a:cs typeface="Lucida Sans Unicode"/>
              </a:rPr>
              <a:t> </a:t>
            </a:r>
            <a:r>
              <a:rPr sz="400" b="1" spc="15" dirty="0">
                <a:solidFill>
                  <a:srgbClr val="7B0909"/>
                </a:solidFill>
                <a:latin typeface="Lucida Sans Unicode"/>
                <a:cs typeface="Lucida Sans Unicode"/>
              </a:rPr>
              <a:t>«Пророк»</a:t>
            </a:r>
            <a:endParaRPr sz="400" b="1">
              <a:latin typeface="Lucida Sans Unicode"/>
              <a:cs typeface="Lucida Sans Unicode"/>
            </a:endParaRPr>
          </a:p>
          <a:p>
            <a:pPr marL="1847214" marR="66040" algn="ctr">
              <a:lnSpc>
                <a:spcPct val="111100"/>
              </a:lnSpc>
              <a:spcBef>
                <a:spcPts val="30"/>
              </a:spcBef>
            </a:pPr>
            <a:r>
              <a:rPr sz="400" spc="25" dirty="0">
                <a:latin typeface="Lucida Sans Unicode"/>
                <a:cs typeface="Lucida Sans Unicode"/>
              </a:rPr>
              <a:t>В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стихотворении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«Пророк»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Пушкин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использует  религиозные образы, </a:t>
            </a:r>
            <a:r>
              <a:rPr sz="400" spc="5" dirty="0">
                <a:latin typeface="Lucida Sans Unicode"/>
                <a:cs typeface="Lucida Sans Unicode"/>
              </a:rPr>
              <a:t>чтобы </a:t>
            </a:r>
            <a:r>
              <a:rPr sz="400" spc="-5" dirty="0">
                <a:latin typeface="Lucida Sans Unicode"/>
                <a:cs typeface="Lucida Sans Unicode"/>
              </a:rPr>
              <a:t>передать </a:t>
            </a:r>
            <a:r>
              <a:rPr sz="400" dirty="0">
                <a:latin typeface="Lucida Sans Unicode"/>
                <a:cs typeface="Lucida Sans Unicode"/>
              </a:rPr>
              <a:t>опыт </a:t>
            </a:r>
            <a:r>
              <a:rPr sz="400" spc="5" dirty="0">
                <a:latin typeface="Lucida Sans Unicode"/>
                <a:cs typeface="Lucida Sans Unicode"/>
              </a:rPr>
              <a:t> </a:t>
            </a:r>
            <a:r>
              <a:rPr sz="400" spc="-15" dirty="0">
                <a:latin typeface="Lucida Sans Unicode"/>
                <a:cs typeface="Lucida Sans Unicode"/>
              </a:rPr>
              <a:t>духовного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пробуждения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и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перерождения.</a:t>
            </a:r>
            <a:endParaRPr sz="400">
              <a:latin typeface="Lucida Sans Unicode"/>
              <a:cs typeface="Lucida Sans Unicode"/>
            </a:endParaRPr>
          </a:p>
          <a:p>
            <a:pPr marL="1773555" algn="ctr">
              <a:lnSpc>
                <a:spcPct val="100000"/>
              </a:lnSpc>
              <a:spcBef>
                <a:spcPts val="55"/>
              </a:spcBef>
            </a:pPr>
            <a:r>
              <a:rPr sz="400" spc="10" dirty="0">
                <a:latin typeface="Lucida Sans Unicode"/>
                <a:cs typeface="Lucida Sans Unicode"/>
              </a:rPr>
              <a:t>Ключевые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термины:</a:t>
            </a:r>
            <a:endParaRPr sz="400">
              <a:latin typeface="Lucida Sans Unicode"/>
              <a:cs typeface="Lucida Sans Unicode"/>
            </a:endParaRPr>
          </a:p>
          <a:p>
            <a:pPr marL="1786255" marR="5080" algn="ctr">
              <a:lnSpc>
                <a:spcPct val="111100"/>
              </a:lnSpc>
            </a:pPr>
            <a:r>
              <a:rPr sz="400" b="1" spc="-1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«Пророк»</a:t>
            </a:r>
            <a:r>
              <a:rPr sz="400" b="1" spc="-25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—</a:t>
            </a:r>
            <a:r>
              <a:rPr sz="400" spc="-20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символизирует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человека,</a:t>
            </a:r>
            <a:r>
              <a:rPr sz="400" spc="-20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получившего </a:t>
            </a:r>
            <a:r>
              <a:rPr sz="400" spc="-114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божественное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вдохновение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и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осознание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своей</a:t>
            </a:r>
            <a:endParaRPr sz="400">
              <a:latin typeface="Lucida Sans Unicode"/>
              <a:cs typeface="Lucida Sans Unicode"/>
            </a:endParaRPr>
          </a:p>
          <a:p>
            <a:pPr marL="1773555" algn="ctr">
              <a:lnSpc>
                <a:spcPct val="100000"/>
              </a:lnSpc>
              <a:spcBef>
                <a:spcPts val="55"/>
              </a:spcBef>
            </a:pPr>
            <a:r>
              <a:rPr sz="400" spc="-5" dirty="0">
                <a:latin typeface="Lucida Sans Unicode"/>
                <a:cs typeface="Lucida Sans Unicode"/>
              </a:rPr>
              <a:t>миссии.</a:t>
            </a:r>
            <a:endParaRPr sz="400">
              <a:latin typeface="Lucida Sans Unicode"/>
              <a:cs typeface="Lucida Sans Unicode"/>
            </a:endParaRPr>
          </a:p>
          <a:p>
            <a:pPr marL="1837689" marR="55880" indent="28575">
              <a:lnSpc>
                <a:spcPct val="111100"/>
              </a:lnSpc>
            </a:pPr>
            <a:r>
              <a:rPr sz="400" b="1" spc="-15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«Ангел»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—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посредник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между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божественным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и  земным,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передающий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пророку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слова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и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силу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для</a:t>
            </a:r>
            <a:endParaRPr sz="400">
              <a:latin typeface="Lucida Sans Unicode"/>
              <a:cs typeface="Lucida Sans Unicode"/>
            </a:endParaRPr>
          </a:p>
          <a:p>
            <a:pPr marL="1773555" algn="ctr">
              <a:lnSpc>
                <a:spcPct val="100000"/>
              </a:lnSpc>
              <a:spcBef>
                <a:spcPts val="50"/>
              </a:spcBef>
            </a:pPr>
            <a:r>
              <a:rPr sz="400" spc="-15" dirty="0">
                <a:latin typeface="Lucida Sans Unicode"/>
                <a:cs typeface="Lucida Sans Unicode"/>
              </a:rPr>
              <a:t>духовного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преобразования.</a:t>
            </a:r>
            <a:endParaRPr sz="400">
              <a:latin typeface="Lucida Sans Unicode"/>
              <a:cs typeface="Lucida Sans Unicode"/>
            </a:endParaRPr>
          </a:p>
          <a:p>
            <a:pPr marL="1846580" marR="65405" algn="ctr">
              <a:lnSpc>
                <a:spcPct val="111100"/>
              </a:lnSpc>
            </a:pPr>
            <a:r>
              <a:rPr sz="400" b="1" spc="-1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«Духовный</a:t>
            </a:r>
            <a:r>
              <a:rPr sz="400" b="1" spc="-25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-1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жаждой»</a:t>
            </a:r>
            <a:r>
              <a:rPr sz="400" b="1" spc="-2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—</a:t>
            </a:r>
            <a:r>
              <a:rPr sz="400" spc="-20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выражает</a:t>
            </a:r>
            <a:r>
              <a:rPr sz="400" spc="-20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стремление</a:t>
            </a:r>
            <a:r>
              <a:rPr sz="400" spc="-20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к </a:t>
            </a:r>
            <a:r>
              <a:rPr sz="400" spc="-110" dirty="0">
                <a:latin typeface="Lucida Sans Unicode"/>
                <a:cs typeface="Lucida Sans Unicode"/>
              </a:rPr>
              <a:t> </a:t>
            </a:r>
            <a:r>
              <a:rPr sz="400" spc="-5" dirty="0">
                <a:latin typeface="Lucida Sans Unicode"/>
                <a:cs typeface="Lucida Sans Unicode"/>
              </a:rPr>
              <a:t>истине,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жажду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-10" dirty="0">
                <a:latin typeface="Lucida Sans Unicode"/>
                <a:cs typeface="Lucida Sans Unicode"/>
              </a:rPr>
              <a:t>к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познанию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dirty="0">
                <a:latin typeface="Lucida Sans Unicode"/>
                <a:cs typeface="Lucida Sans Unicode"/>
              </a:rPr>
              <a:t>и</a:t>
            </a:r>
            <a:r>
              <a:rPr sz="400" spc="-25" dirty="0">
                <a:latin typeface="Lucida Sans Unicode"/>
                <a:cs typeface="Lucida Sans Unicode"/>
              </a:rPr>
              <a:t> </a:t>
            </a:r>
            <a:r>
              <a:rPr sz="400" spc="5" dirty="0">
                <a:latin typeface="Lucida Sans Unicode"/>
                <a:cs typeface="Lucida Sans Unicode"/>
              </a:rPr>
              <a:t>высшему</a:t>
            </a:r>
            <a:endParaRPr sz="400">
              <a:latin typeface="Lucida Sans Unicode"/>
              <a:cs typeface="Lucida Sans Unicode"/>
            </a:endParaRPr>
          </a:p>
          <a:p>
            <a:pPr marL="1773555" algn="ctr">
              <a:lnSpc>
                <a:spcPct val="100000"/>
              </a:lnSpc>
              <a:spcBef>
                <a:spcPts val="55"/>
              </a:spcBef>
            </a:pPr>
            <a:r>
              <a:rPr sz="400" spc="-5" dirty="0">
                <a:latin typeface="Lucida Sans Unicode"/>
                <a:cs typeface="Lucida Sans Unicode"/>
              </a:rPr>
              <a:t>предназначению.</a:t>
            </a:r>
            <a:endParaRPr sz="4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158" y="620337"/>
            <a:ext cx="1981199" cy="1142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364" y="0"/>
            <a:ext cx="2747010" cy="2463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5205" marR="5080" indent="-993140">
              <a:lnSpc>
                <a:spcPct val="114100"/>
              </a:lnSpc>
              <a:spcBef>
                <a:spcPts val="100"/>
              </a:spcBef>
            </a:pPr>
            <a:r>
              <a:rPr b="1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Слайд </a:t>
            </a:r>
            <a:r>
              <a:rPr b="1" spc="-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 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Отношение </a:t>
            </a:r>
            <a:r>
              <a:rPr b="1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Пушкина </a:t>
            </a:r>
            <a:r>
              <a:rPr b="1" spc="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</a:t>
            </a:r>
            <a:r>
              <a:rPr b="1" spc="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религиозной 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лексике </a:t>
            </a:r>
            <a:r>
              <a:rPr b="1" spc="-2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православию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124" y="239333"/>
            <a:ext cx="3099435" cy="364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1100"/>
              </a:lnSpc>
              <a:spcBef>
                <a:spcPts val="100"/>
              </a:spcBef>
            </a:pPr>
            <a:r>
              <a:rPr sz="500" spc="40" dirty="0">
                <a:latin typeface="Microsoft Sans Serif"/>
                <a:cs typeface="Microsoft Sans Serif"/>
              </a:rPr>
              <a:t>Пушкин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5" dirty="0">
                <a:latin typeface="Microsoft Sans Serif"/>
                <a:cs typeface="Microsoft Sans Serif"/>
              </a:rPr>
              <a:t>уважал</a:t>
            </a:r>
            <a:r>
              <a:rPr sz="500" spc="35" dirty="0">
                <a:latin typeface="Microsoft Sans Serif"/>
                <a:cs typeface="Microsoft Sans Serif"/>
              </a:rPr>
              <a:t> православие </a:t>
            </a:r>
            <a:r>
              <a:rPr sz="500" spc="50" dirty="0">
                <a:latin typeface="Microsoft Sans Serif"/>
                <a:cs typeface="Microsoft Sans Serif"/>
              </a:rPr>
              <a:t>и</a:t>
            </a:r>
            <a:r>
              <a:rPr sz="500" spc="35" dirty="0">
                <a:latin typeface="Microsoft Sans Serif"/>
                <a:cs typeface="Microsoft Sans Serif"/>
              </a:rPr>
              <a:t> его культурные</a:t>
            </a:r>
            <a:r>
              <a:rPr sz="500" spc="40" dirty="0">
                <a:latin typeface="Microsoft Sans Serif"/>
                <a:cs typeface="Microsoft Sans Serif"/>
              </a:rPr>
              <a:t> ценности,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0" dirty="0">
                <a:latin typeface="Microsoft Sans Serif"/>
                <a:cs typeface="Microsoft Sans Serif"/>
              </a:rPr>
              <a:t>несмотря</a:t>
            </a:r>
            <a:r>
              <a:rPr sz="500" spc="35" dirty="0">
                <a:latin typeface="Microsoft Sans Serif"/>
                <a:cs typeface="Microsoft Sans Serif"/>
              </a:rPr>
              <a:t> на </a:t>
            </a:r>
            <a:r>
              <a:rPr sz="500" spc="45" dirty="0">
                <a:latin typeface="Microsoft Sans Serif"/>
                <a:cs typeface="Microsoft Sans Serif"/>
              </a:rPr>
              <a:t>светский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0" dirty="0">
                <a:latin typeface="Microsoft Sans Serif"/>
                <a:cs typeface="Microsoft Sans Serif"/>
              </a:rPr>
              <a:t>характер </a:t>
            </a:r>
            <a:r>
              <a:rPr sz="500" spc="-114" dirty="0">
                <a:latin typeface="Microsoft Sans Serif"/>
                <a:cs typeface="Microsoft Sans Serif"/>
              </a:rPr>
              <a:t> </a:t>
            </a:r>
            <a:r>
              <a:rPr sz="500" spc="35" dirty="0">
                <a:latin typeface="Microsoft Sans Serif"/>
                <a:cs typeface="Microsoft Sans Serif"/>
              </a:rPr>
              <a:t>эпохи.</a:t>
            </a:r>
            <a:endParaRPr sz="500">
              <a:latin typeface="Microsoft Sans Serif"/>
              <a:cs typeface="Microsoft Sans Serif"/>
            </a:endParaRPr>
          </a:p>
          <a:p>
            <a:pPr marL="230504" marR="222885" algn="ctr">
              <a:lnSpc>
                <a:spcPct val="111100"/>
              </a:lnSpc>
            </a:pPr>
            <a:r>
              <a:rPr sz="500" spc="35" dirty="0">
                <a:latin typeface="Microsoft Sans Serif"/>
                <a:cs typeface="Microsoft Sans Serif"/>
              </a:rPr>
              <a:t>Религиозные </a:t>
            </a:r>
            <a:r>
              <a:rPr sz="500" spc="40" dirty="0">
                <a:latin typeface="Microsoft Sans Serif"/>
                <a:cs typeface="Microsoft Sans Serif"/>
              </a:rPr>
              <a:t>термины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0" dirty="0">
                <a:latin typeface="Microsoft Sans Serif"/>
                <a:cs typeface="Microsoft Sans Serif"/>
              </a:rPr>
              <a:t>использовались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5" dirty="0">
                <a:latin typeface="Microsoft Sans Serif"/>
                <a:cs typeface="Microsoft Sans Serif"/>
              </a:rPr>
              <a:t>им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0" dirty="0">
                <a:latin typeface="Microsoft Sans Serif"/>
                <a:cs typeface="Microsoft Sans Serif"/>
              </a:rPr>
              <a:t>как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0" dirty="0">
                <a:latin typeface="Microsoft Sans Serif"/>
                <a:cs typeface="Microsoft Sans Serif"/>
              </a:rPr>
              <a:t>средство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5" dirty="0">
                <a:latin typeface="Microsoft Sans Serif"/>
                <a:cs typeface="Microsoft Sans Serif"/>
              </a:rPr>
              <a:t>выражения</a:t>
            </a:r>
            <a:r>
              <a:rPr sz="500" spc="35" dirty="0">
                <a:latin typeface="Microsoft Sans Serif"/>
                <a:cs typeface="Microsoft Sans Serif"/>
              </a:rPr>
              <a:t> </a:t>
            </a:r>
            <a:r>
              <a:rPr sz="500" spc="40" dirty="0">
                <a:latin typeface="Microsoft Sans Serif"/>
                <a:cs typeface="Microsoft Sans Serif"/>
              </a:rPr>
              <a:t>высоких </a:t>
            </a:r>
            <a:r>
              <a:rPr sz="500" spc="-114" dirty="0">
                <a:latin typeface="Microsoft Sans Serif"/>
                <a:cs typeface="Microsoft Sans Serif"/>
              </a:rPr>
              <a:t> </a:t>
            </a:r>
            <a:r>
              <a:rPr sz="500" spc="40" dirty="0">
                <a:latin typeface="Microsoft Sans Serif"/>
                <a:cs typeface="Microsoft Sans Serif"/>
              </a:rPr>
              <a:t>нравственных</a:t>
            </a:r>
            <a:r>
              <a:rPr sz="500" spc="25" dirty="0">
                <a:latin typeface="Microsoft Sans Serif"/>
                <a:cs typeface="Microsoft Sans Serif"/>
              </a:rPr>
              <a:t> </a:t>
            </a:r>
            <a:r>
              <a:rPr sz="500" spc="30" dirty="0">
                <a:latin typeface="Microsoft Sans Serif"/>
                <a:cs typeface="Microsoft Sans Serif"/>
              </a:rPr>
              <a:t>идеалов.</a:t>
            </a:r>
            <a:endParaRPr sz="5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57400" y="609600"/>
            <a:ext cx="1065014" cy="108683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0"/>
              </a:spcBef>
            </a:pPr>
            <a:r>
              <a:rPr sz="900" b="1" spc="6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Цитата:</a:t>
            </a:r>
            <a:endParaRPr sz="9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  <a:cs typeface="Tahoma"/>
            </a:endParaRPr>
          </a:p>
          <a:p>
            <a:pPr marL="147955" marR="140335" algn="ctr">
              <a:lnSpc>
                <a:spcPct val="111100"/>
              </a:lnSpc>
            </a:pPr>
            <a:r>
              <a:rPr sz="900" b="1" spc="9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«Смиренье  </a:t>
            </a:r>
            <a:r>
              <a:rPr sz="900" b="1" spc="95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гордый</a:t>
            </a:r>
            <a:endParaRPr sz="9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  <a:cs typeface="Tahoma"/>
            </a:endParaRPr>
          </a:p>
          <a:p>
            <a:pPr marL="12700" marR="5080" algn="ctr">
              <a:lnSpc>
                <a:spcPct val="111100"/>
              </a:lnSpc>
            </a:pPr>
            <a:r>
              <a:rPr sz="900" b="1" spc="6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умиляет,</a:t>
            </a:r>
            <a:r>
              <a:rPr sz="900" b="1" spc="-5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 </a:t>
            </a:r>
            <a:r>
              <a:rPr sz="900" b="1" spc="12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И</a:t>
            </a:r>
            <a:r>
              <a:rPr sz="900" b="1" spc="-5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 </a:t>
            </a:r>
            <a:r>
              <a:rPr sz="900" b="1" spc="75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Бога  </a:t>
            </a:r>
            <a:r>
              <a:rPr sz="900" b="1" spc="1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глас</a:t>
            </a:r>
            <a:r>
              <a:rPr sz="900" b="1" spc="-6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 </a:t>
            </a:r>
            <a:r>
              <a:rPr sz="900" b="1" spc="16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к</a:t>
            </a:r>
            <a:r>
              <a:rPr sz="900" b="1" spc="-55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 </a:t>
            </a:r>
            <a:r>
              <a:rPr sz="900" b="1" spc="11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нам</a:t>
            </a:r>
            <a:endParaRPr sz="9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900" b="1" spc="85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Tahoma"/>
              </a:rPr>
              <a:t>проникает».</a:t>
            </a:r>
            <a:endParaRPr sz="9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73" y="55729"/>
            <a:ext cx="962024" cy="96202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6800" y="19333"/>
            <a:ext cx="2046301" cy="2522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1325" marR="5080" indent="-429259">
              <a:lnSpc>
                <a:spcPct val="119500"/>
              </a:lnSpc>
              <a:spcBef>
                <a:spcPts val="95"/>
              </a:spcBef>
            </a:pPr>
            <a:r>
              <a:rPr sz="650"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Слайд </a:t>
            </a:r>
            <a:r>
              <a:rPr sz="650" b="1" spc="-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 </a:t>
            </a:r>
            <a:r>
              <a:rPr sz="650"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Современный </a:t>
            </a:r>
            <a:r>
              <a:rPr sz="650"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медиадискурс </a:t>
            </a:r>
            <a:r>
              <a:rPr sz="650"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sz="650" b="1" spc="-2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650"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религиозная</a:t>
            </a:r>
            <a:r>
              <a:rPr sz="650"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650"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лексика</a:t>
            </a:r>
            <a:endParaRPr sz="65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3902" y="281269"/>
            <a:ext cx="3208655" cy="15399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99515" marR="91440" algn="ctr">
              <a:lnSpc>
                <a:spcPct val="119400"/>
              </a:lnSpc>
              <a:spcBef>
                <a:spcPts val="95"/>
              </a:spcBef>
            </a:pPr>
            <a:r>
              <a:rPr sz="600" spc="50" dirty="0">
                <a:latin typeface="Lucida Sans Unicode"/>
                <a:cs typeface="Lucida Sans Unicode"/>
              </a:rPr>
              <a:t>В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spc="10" dirty="0">
                <a:latin typeface="Lucida Sans Unicode"/>
                <a:cs typeface="Lucida Sans Unicode"/>
              </a:rPr>
              <a:t>современном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dirty="0">
                <a:latin typeface="Lucida Sans Unicode"/>
                <a:cs typeface="Lucida Sans Unicode"/>
              </a:rPr>
              <a:t>медиапространстве</a:t>
            </a:r>
            <a:r>
              <a:rPr sz="600" spc="-25" dirty="0">
                <a:latin typeface="Lucida Sans Unicode"/>
                <a:cs typeface="Lucida Sans Unicode"/>
              </a:rPr>
              <a:t> </a:t>
            </a:r>
            <a:r>
              <a:rPr sz="600" spc="5" dirty="0">
                <a:latin typeface="Lucida Sans Unicode"/>
                <a:cs typeface="Lucida Sans Unicode"/>
              </a:rPr>
              <a:t>религиозные </a:t>
            </a:r>
            <a:r>
              <a:rPr sz="600" spc="-175" dirty="0">
                <a:latin typeface="Lucida Sans Unicode"/>
                <a:cs typeface="Lucida Sans Unicode"/>
              </a:rPr>
              <a:t> </a:t>
            </a:r>
            <a:r>
              <a:rPr sz="600" spc="10" dirty="0">
                <a:latin typeface="Lucida Sans Unicode"/>
                <a:cs typeface="Lucida Sans Unicode"/>
              </a:rPr>
              <a:t>термины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spc="5" dirty="0">
                <a:latin typeface="Lucida Sans Unicode"/>
                <a:cs typeface="Lucida Sans Unicode"/>
              </a:rPr>
              <a:t>используются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dirty="0">
                <a:latin typeface="Lucida Sans Unicode"/>
                <a:cs typeface="Lucida Sans Unicode"/>
              </a:rPr>
              <a:t>как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dirty="0">
                <a:latin typeface="Lucida Sans Unicode"/>
                <a:cs typeface="Lucida Sans Unicode"/>
              </a:rPr>
              <a:t>метафоры:</a:t>
            </a:r>
            <a:endParaRPr sz="600">
              <a:latin typeface="Lucida Sans Unicode"/>
              <a:cs typeface="Lucida Sans Unicode"/>
            </a:endParaRPr>
          </a:p>
          <a:p>
            <a:pPr marL="1099820" algn="ctr">
              <a:lnSpc>
                <a:spcPct val="100000"/>
              </a:lnSpc>
              <a:spcBef>
                <a:spcPts val="140"/>
              </a:spcBef>
            </a:pPr>
            <a:r>
              <a:rPr sz="600" b="1" spc="50" dirty="0">
                <a:solidFill>
                  <a:srgbClr val="A045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«икона</a:t>
            </a:r>
            <a:r>
              <a:rPr sz="600" b="1" spc="-25" dirty="0">
                <a:solidFill>
                  <a:srgbClr val="A045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b="1" spc="25" dirty="0">
                <a:solidFill>
                  <a:srgbClr val="A045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стиля»,</a:t>
            </a:r>
            <a:r>
              <a:rPr sz="600" b="1" spc="-20" dirty="0">
                <a:solidFill>
                  <a:srgbClr val="A045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b="1" spc="20" dirty="0">
                <a:solidFill>
                  <a:srgbClr val="A045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«чудо-средство».</a:t>
            </a:r>
            <a:endParaRPr sz="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marL="1252220" marR="144145" algn="ctr">
              <a:lnSpc>
                <a:spcPct val="119400"/>
              </a:lnSpc>
            </a:pPr>
            <a:r>
              <a:rPr sz="600" spc="5" dirty="0">
                <a:latin typeface="Lucida Sans Unicode"/>
                <a:cs typeface="Lucida Sans Unicode"/>
              </a:rPr>
              <a:t>Упрощение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spc="15" dirty="0">
                <a:latin typeface="Lucida Sans Unicode"/>
                <a:cs typeface="Lucida Sans Unicode"/>
              </a:rPr>
              <a:t>языка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spc="15" dirty="0">
                <a:latin typeface="Lucida Sans Unicode"/>
                <a:cs typeface="Lucida Sans Unicode"/>
              </a:rPr>
              <a:t>и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spc="5" dirty="0">
                <a:latin typeface="Lucida Sans Unicode"/>
                <a:cs typeface="Lucida Sans Unicode"/>
              </a:rPr>
              <a:t>секуляризация</a:t>
            </a:r>
            <a:r>
              <a:rPr sz="600" spc="-25" dirty="0">
                <a:latin typeface="Lucida Sans Unicode"/>
                <a:cs typeface="Lucida Sans Unicode"/>
              </a:rPr>
              <a:t> </a:t>
            </a:r>
            <a:r>
              <a:rPr sz="600" spc="5" dirty="0">
                <a:latin typeface="Lucida Sans Unicode"/>
                <a:cs typeface="Lucida Sans Unicode"/>
              </a:rPr>
              <a:t>приводят</a:t>
            </a:r>
            <a:r>
              <a:rPr sz="600" spc="-30" dirty="0">
                <a:latin typeface="Lucida Sans Unicode"/>
                <a:cs typeface="Lucida Sans Unicode"/>
              </a:rPr>
              <a:t> </a:t>
            </a:r>
            <a:r>
              <a:rPr sz="600" spc="-5" dirty="0">
                <a:latin typeface="Lucida Sans Unicode"/>
                <a:cs typeface="Lucida Sans Unicode"/>
              </a:rPr>
              <a:t>к </a:t>
            </a:r>
            <a:r>
              <a:rPr sz="600" spc="-175" dirty="0">
                <a:latin typeface="Lucida Sans Unicode"/>
                <a:cs typeface="Lucida Sans Unicode"/>
              </a:rPr>
              <a:t> </a:t>
            </a:r>
            <a:r>
              <a:rPr sz="600" spc="10" dirty="0">
                <a:latin typeface="Lucida Sans Unicode"/>
                <a:cs typeface="Lucida Sans Unicode"/>
              </a:rPr>
              <a:t>снижению </a:t>
            </a:r>
            <a:r>
              <a:rPr sz="600" spc="5" dirty="0">
                <a:latin typeface="Lucida Sans Unicode"/>
                <a:cs typeface="Lucida Sans Unicode"/>
              </a:rPr>
              <a:t>аксиологической </a:t>
            </a:r>
            <a:r>
              <a:rPr sz="600" spc="10" dirty="0">
                <a:latin typeface="Lucida Sans Unicode"/>
                <a:cs typeface="Lucida Sans Unicode"/>
              </a:rPr>
              <a:t>значимости </a:t>
            </a:r>
            <a:r>
              <a:rPr sz="600" spc="15" dirty="0">
                <a:latin typeface="Lucida Sans Unicode"/>
                <a:cs typeface="Lucida Sans Unicode"/>
              </a:rPr>
              <a:t> </a:t>
            </a:r>
            <a:r>
              <a:rPr sz="600" dirty="0">
                <a:latin typeface="Lucida Sans Unicode"/>
                <a:cs typeface="Lucida Sans Unicode"/>
              </a:rPr>
              <a:t>религиозных</a:t>
            </a:r>
            <a:r>
              <a:rPr sz="600" spc="-35" dirty="0">
                <a:latin typeface="Lucida Sans Unicode"/>
                <a:cs typeface="Lucida Sans Unicode"/>
              </a:rPr>
              <a:t> </a:t>
            </a:r>
            <a:r>
              <a:rPr sz="600" spc="5" dirty="0">
                <a:latin typeface="Lucida Sans Unicode"/>
                <a:cs typeface="Lucida Sans Unicode"/>
              </a:rPr>
              <a:t>терминов.</a:t>
            </a:r>
            <a:endParaRPr sz="600">
              <a:latin typeface="Lucida Sans Unicode"/>
              <a:cs typeface="Lucida Sans Unicode"/>
            </a:endParaRPr>
          </a:p>
          <a:p>
            <a:pPr marL="12065" marR="5080" algn="ctr">
              <a:lnSpc>
                <a:spcPct val="116700"/>
              </a:lnSpc>
              <a:spcBef>
                <a:spcPts val="375"/>
              </a:spcBef>
            </a:pPr>
            <a:r>
              <a:rPr sz="500" spc="35" dirty="0">
                <a:latin typeface="Lucida Sans Unicode"/>
                <a:cs typeface="Lucida Sans Unicode"/>
              </a:rPr>
              <a:t>В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современных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новостных</a:t>
            </a:r>
            <a:r>
              <a:rPr sz="500" spc="-15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latin typeface="Lucida Sans Unicode"/>
                <a:cs typeface="Lucida Sans Unicode"/>
              </a:rPr>
              <a:t>заголовках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и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рекламных</a:t>
            </a:r>
            <a:r>
              <a:rPr sz="500" spc="-15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latin typeface="Lucida Sans Unicode"/>
                <a:cs typeface="Lucida Sans Unicode"/>
              </a:rPr>
              <a:t>роликах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религиозная</a:t>
            </a:r>
            <a:r>
              <a:rPr sz="500" spc="-15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latin typeface="Lucida Sans Unicode"/>
                <a:cs typeface="Lucida Sans Unicode"/>
              </a:rPr>
              <a:t>лексика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часто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используется </a:t>
            </a:r>
            <a:r>
              <a:rPr sz="500" spc="-140" dirty="0">
                <a:latin typeface="Lucida Sans Unicode"/>
                <a:cs typeface="Lucida Sans Unicode"/>
              </a:rPr>
              <a:t> </a:t>
            </a:r>
            <a:r>
              <a:rPr sz="500" spc="-20" dirty="0">
                <a:latin typeface="Lucida Sans Unicode"/>
                <a:cs typeface="Lucida Sans Unicode"/>
              </a:rPr>
              <a:t>с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измененным,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светским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значением.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latin typeface="Lucida Sans Unicode"/>
                <a:cs typeface="Lucida Sans Unicode"/>
              </a:rPr>
              <a:t>Термины,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ранее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5" dirty="0">
                <a:latin typeface="Lucida Sans Unicode"/>
                <a:cs typeface="Lucida Sans Unicode"/>
              </a:rPr>
              <a:t>связанные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20" dirty="0">
                <a:latin typeface="Lucida Sans Unicode"/>
                <a:cs typeface="Lucida Sans Unicode"/>
              </a:rPr>
              <a:t>с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latin typeface="Lucida Sans Unicode"/>
                <a:cs typeface="Lucida Sans Unicode"/>
              </a:rPr>
              <a:t>духовностью,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такие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latin typeface="Lucida Sans Unicode"/>
                <a:cs typeface="Lucida Sans Unicode"/>
              </a:rPr>
              <a:t>как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«икона»,</a:t>
            </a:r>
            <a:endParaRPr sz="5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 marL="184785" marR="177800" algn="ctr">
              <a:lnSpc>
                <a:spcPct val="116700"/>
              </a:lnSpc>
            </a:pPr>
            <a:r>
              <a:rPr sz="500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«чудо»</a:t>
            </a:r>
            <a:r>
              <a:rPr sz="500" spc="-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или</a:t>
            </a:r>
            <a:r>
              <a:rPr sz="500" spc="-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-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«благодать»,</a:t>
            </a:r>
            <a:r>
              <a:rPr sz="500" spc="-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приобретают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новые,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более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обыденные</a:t>
            </a:r>
            <a:r>
              <a:rPr sz="500" spc="-25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смыслы,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становясь</a:t>
            </a:r>
            <a:r>
              <a:rPr sz="500" spc="-20" dirty="0">
                <a:latin typeface="Lucida Sans Unicode"/>
                <a:cs typeface="Lucida Sans Unicode"/>
              </a:rPr>
              <a:t> </a:t>
            </a:r>
            <a:r>
              <a:rPr sz="500" spc="10" dirty="0">
                <a:latin typeface="Lucida Sans Unicode"/>
                <a:cs typeface="Lucida Sans Unicode"/>
              </a:rPr>
              <a:t>частью </a:t>
            </a:r>
            <a:r>
              <a:rPr sz="500" spc="-145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повседневного</a:t>
            </a:r>
            <a:r>
              <a:rPr sz="500" spc="-35" dirty="0">
                <a:latin typeface="Lucida Sans Unicode"/>
                <a:cs typeface="Lucida Sans Unicode"/>
              </a:rPr>
              <a:t> </a:t>
            </a:r>
            <a:r>
              <a:rPr sz="500" spc="5" dirty="0">
                <a:latin typeface="Lucida Sans Unicode"/>
                <a:cs typeface="Lucida Sans Unicode"/>
              </a:rPr>
              <a:t>языка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и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spc="5" dirty="0">
                <a:latin typeface="Lucida Sans Unicode"/>
                <a:cs typeface="Lucida Sans Unicode"/>
              </a:rPr>
              <a:t>теряя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dirty="0">
                <a:latin typeface="Lucida Sans Unicode"/>
                <a:cs typeface="Lucida Sans Unicode"/>
              </a:rPr>
              <a:t>свой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spc="10" dirty="0">
                <a:latin typeface="Lucida Sans Unicode"/>
                <a:cs typeface="Lucida Sans Unicode"/>
              </a:rPr>
              <a:t>изначальный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spc="-5" dirty="0">
                <a:latin typeface="Lucida Sans Unicode"/>
                <a:cs typeface="Lucida Sans Unicode"/>
              </a:rPr>
              <a:t>аксиологический</a:t>
            </a:r>
            <a:r>
              <a:rPr sz="500" spc="-30" dirty="0">
                <a:latin typeface="Lucida Sans Unicode"/>
                <a:cs typeface="Lucida Sans Unicode"/>
              </a:rPr>
              <a:t> </a:t>
            </a:r>
            <a:r>
              <a:rPr sz="500" spc="-10" dirty="0">
                <a:latin typeface="Lucida Sans Unicode"/>
                <a:cs typeface="Lucida Sans Unicode"/>
              </a:rPr>
              <a:t>оттенок.</a:t>
            </a:r>
            <a:endParaRPr sz="50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500" b="1" u="sng" spc="20" dirty="0">
                <a:solidFill>
                  <a:srgbClr val="652523"/>
                </a:solidFill>
                <a:latin typeface="Arial"/>
                <a:cs typeface="Arial"/>
              </a:rPr>
              <a:t>Примеры</a:t>
            </a:r>
            <a:r>
              <a:rPr sz="500" b="1" u="sng" spc="-5" dirty="0">
                <a:solidFill>
                  <a:srgbClr val="652523"/>
                </a:solidFill>
                <a:latin typeface="Arial"/>
                <a:cs typeface="Arial"/>
              </a:rPr>
              <a:t> </a:t>
            </a:r>
            <a:r>
              <a:rPr sz="500" b="1" u="sng" spc="15" dirty="0">
                <a:solidFill>
                  <a:srgbClr val="652523"/>
                </a:solidFill>
                <a:latin typeface="Arial"/>
                <a:cs typeface="Arial"/>
              </a:rPr>
              <a:t>заголовков,</a:t>
            </a:r>
            <a:r>
              <a:rPr sz="500" b="1" u="sng" dirty="0">
                <a:solidFill>
                  <a:srgbClr val="652523"/>
                </a:solidFill>
                <a:latin typeface="Arial"/>
                <a:cs typeface="Arial"/>
              </a:rPr>
              <a:t> </a:t>
            </a:r>
            <a:r>
              <a:rPr sz="500" b="1" u="sng" spc="15" dirty="0">
                <a:solidFill>
                  <a:srgbClr val="652523"/>
                </a:solidFill>
                <a:latin typeface="Arial"/>
                <a:cs typeface="Arial"/>
              </a:rPr>
              <a:t>которые</a:t>
            </a:r>
            <a:r>
              <a:rPr sz="500" b="1" u="sng" dirty="0">
                <a:solidFill>
                  <a:srgbClr val="652523"/>
                </a:solidFill>
                <a:latin typeface="Arial"/>
                <a:cs typeface="Arial"/>
              </a:rPr>
              <a:t> </a:t>
            </a:r>
            <a:r>
              <a:rPr sz="500" b="1" u="sng" spc="20" dirty="0">
                <a:solidFill>
                  <a:srgbClr val="652523"/>
                </a:solidFill>
                <a:latin typeface="Arial"/>
                <a:cs typeface="Arial"/>
              </a:rPr>
              <a:t>включают</a:t>
            </a:r>
            <a:r>
              <a:rPr sz="500" b="1" u="sng" dirty="0">
                <a:solidFill>
                  <a:srgbClr val="652523"/>
                </a:solidFill>
                <a:latin typeface="Arial"/>
                <a:cs typeface="Arial"/>
              </a:rPr>
              <a:t> </a:t>
            </a:r>
            <a:r>
              <a:rPr sz="500" b="1" u="sng" spc="20" dirty="0">
                <a:solidFill>
                  <a:srgbClr val="652523"/>
                </a:solidFill>
                <a:latin typeface="Arial"/>
                <a:cs typeface="Arial"/>
              </a:rPr>
              <a:t>религиозную</a:t>
            </a:r>
            <a:r>
              <a:rPr sz="500" b="1" u="sng" dirty="0">
                <a:solidFill>
                  <a:srgbClr val="652523"/>
                </a:solidFill>
                <a:latin typeface="Arial"/>
                <a:cs typeface="Arial"/>
              </a:rPr>
              <a:t> </a:t>
            </a:r>
            <a:r>
              <a:rPr sz="500" b="1" u="sng" spc="15" dirty="0">
                <a:solidFill>
                  <a:srgbClr val="652523"/>
                </a:solidFill>
                <a:latin typeface="Arial"/>
                <a:cs typeface="Arial"/>
              </a:rPr>
              <a:t>лексику:</a:t>
            </a:r>
            <a:endParaRPr sz="500" u="sng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00" b="1" spc="3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«Икона</a:t>
            </a:r>
            <a:r>
              <a:rPr sz="400" b="1" spc="-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стиля:</a:t>
            </a:r>
            <a:r>
              <a:rPr sz="400" b="1" spc="-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как</a:t>
            </a:r>
            <a:r>
              <a:rPr sz="400" b="1" spc="-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5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выбрать</a:t>
            </a:r>
            <a:r>
              <a:rPr sz="400" b="1" spc="-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идеальный</a:t>
            </a:r>
            <a:r>
              <a:rPr sz="400" b="1" spc="-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гардероб»</a:t>
            </a:r>
            <a:endParaRPr sz="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55"/>
              </a:spcBef>
            </a:pPr>
            <a:r>
              <a:rPr sz="400" b="1" spc="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«Чудо-средство</a:t>
            </a:r>
            <a:r>
              <a:rPr sz="400" b="1" spc="-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для</a:t>
            </a:r>
            <a:r>
              <a:rPr sz="400" b="1" spc="-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здоровья»</a:t>
            </a:r>
            <a:endParaRPr sz="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sz="400" b="1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«Благодатный</a:t>
            </a:r>
            <a:r>
              <a:rPr sz="400" b="1" spc="-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отдых</a:t>
            </a:r>
            <a:r>
              <a:rPr sz="400" b="1" spc="-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на</a:t>
            </a:r>
            <a:r>
              <a:rPr sz="400" b="1" spc="-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природе»</a:t>
            </a:r>
            <a:endParaRPr sz="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55"/>
              </a:spcBef>
            </a:pPr>
            <a:r>
              <a:rPr sz="400" b="1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«Культовые</a:t>
            </a:r>
            <a:r>
              <a:rPr sz="400" b="1" spc="-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места</a:t>
            </a:r>
            <a:r>
              <a:rPr sz="400" b="1" spc="-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для</a:t>
            </a:r>
            <a:r>
              <a:rPr sz="400" b="1" spc="-1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путешествий»</a:t>
            </a:r>
            <a:endParaRPr sz="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55"/>
              </a:spcBef>
            </a:pPr>
            <a:r>
              <a:rPr sz="400" b="1" spc="3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«Пророческий</a:t>
            </a:r>
            <a:r>
              <a:rPr sz="400" b="1" spc="-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взгляд</a:t>
            </a:r>
            <a:r>
              <a:rPr sz="400" b="1" spc="-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на</a:t>
            </a:r>
            <a:r>
              <a:rPr sz="400" b="1" spc="-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будущее</a:t>
            </a:r>
            <a:r>
              <a:rPr sz="400" b="1" spc="-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400" b="1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моды»</a:t>
            </a:r>
            <a:endParaRPr sz="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0576" y="498786"/>
            <a:ext cx="271145" cy="112331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1430">
              <a:lnSpc>
                <a:spcPct val="100000"/>
              </a:lnSpc>
              <a:spcBef>
                <a:spcPts val="15"/>
              </a:spcBef>
            </a:pPr>
            <a:r>
              <a:rPr sz="300" spc="15" dirty="0">
                <a:latin typeface="Lucida Sans Unicode"/>
                <a:cs typeface="Lucida Sans Unicode"/>
              </a:rPr>
              <a:t>Термин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300" spc="20" dirty="0">
                <a:latin typeface="Lucida Sans Unicode"/>
                <a:cs typeface="Lucida Sans Unicode"/>
              </a:rPr>
              <a:t>Икона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437500"/>
              </a:lnSpc>
              <a:spcBef>
                <a:spcPts val="200"/>
              </a:spcBef>
            </a:pPr>
            <a:r>
              <a:rPr sz="300" spc="15" dirty="0">
                <a:latin typeface="Lucida Sans Unicode"/>
                <a:cs typeface="Lucida Sans Unicode"/>
              </a:rPr>
              <a:t>Чудо </a:t>
            </a:r>
            <a:r>
              <a:rPr sz="300" spc="20" dirty="0">
                <a:latin typeface="Lucida Sans Unicode"/>
                <a:cs typeface="Lucida Sans Unicode"/>
              </a:rPr>
              <a:t> </a:t>
            </a:r>
            <a:r>
              <a:rPr sz="300" spc="25" dirty="0">
                <a:latin typeface="Lucida Sans Unicode"/>
                <a:cs typeface="Lucida Sans Unicode"/>
              </a:rPr>
              <a:t>Благодать </a:t>
            </a:r>
            <a:r>
              <a:rPr sz="300" spc="30" dirty="0">
                <a:latin typeface="Lucida Sans Unicode"/>
                <a:cs typeface="Lucida Sans Unicode"/>
              </a:rPr>
              <a:t> </a:t>
            </a:r>
            <a:r>
              <a:rPr sz="300" spc="15" dirty="0">
                <a:latin typeface="Lucida Sans Unicode"/>
                <a:cs typeface="Lucida Sans Unicode"/>
              </a:rPr>
              <a:t>Пророк </a:t>
            </a:r>
            <a:r>
              <a:rPr sz="300" spc="20" dirty="0">
                <a:latin typeface="Lucida Sans Unicode"/>
                <a:cs typeface="Lucida Sans Unicode"/>
              </a:rPr>
              <a:t> </a:t>
            </a:r>
            <a:r>
              <a:rPr sz="300" spc="30" dirty="0">
                <a:latin typeface="Lucida Sans Unicode"/>
                <a:cs typeface="Lucida Sans Unicode"/>
              </a:rPr>
              <a:t>Ми</a:t>
            </a:r>
            <a:r>
              <a:rPr sz="300" spc="40" dirty="0">
                <a:latin typeface="Lucida Sans Unicode"/>
                <a:cs typeface="Lucida Sans Unicode"/>
              </a:rPr>
              <a:t>л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15" dirty="0">
                <a:latin typeface="Lucida Sans Unicode"/>
                <a:cs typeface="Lucida Sans Unicode"/>
              </a:rPr>
              <a:t>р</a:t>
            </a:r>
            <a:r>
              <a:rPr sz="300" spc="5" dirty="0">
                <a:latin typeface="Lucida Sans Unicode"/>
                <a:cs typeface="Lucida Sans Unicode"/>
              </a:rPr>
              <a:t>д</a:t>
            </a:r>
            <a:r>
              <a:rPr sz="300" spc="30" dirty="0">
                <a:latin typeface="Lucida Sans Unicode"/>
                <a:cs typeface="Lucida Sans Unicode"/>
              </a:rPr>
              <a:t>и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endParaRPr sz="3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03445" y="473386"/>
            <a:ext cx="715645" cy="114871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1430">
              <a:lnSpc>
                <a:spcPct val="100000"/>
              </a:lnSpc>
              <a:spcBef>
                <a:spcPts val="15"/>
              </a:spcBef>
            </a:pPr>
            <a:r>
              <a:rPr sz="300" spc="45" dirty="0">
                <a:latin typeface="Lucida Sans Unicode"/>
                <a:cs typeface="Lucida Sans Unicode"/>
              </a:rPr>
              <a:t>В</a:t>
            </a:r>
            <a:endParaRPr sz="300">
              <a:latin typeface="Lucida Sans Unicode"/>
              <a:cs typeface="Lucida Sans Unicode"/>
            </a:endParaRPr>
          </a:p>
          <a:p>
            <a:pPr marL="11430">
              <a:lnSpc>
                <a:spcPct val="100000"/>
              </a:lnSpc>
              <a:spcBef>
                <a:spcPts val="40"/>
              </a:spcBef>
            </a:pPr>
            <a:r>
              <a:rPr sz="300" spc="25" dirty="0">
                <a:latin typeface="Lucida Sans Unicode"/>
                <a:cs typeface="Lucida Sans Unicode"/>
              </a:rPr>
              <a:t>к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15" dirty="0">
                <a:latin typeface="Lucida Sans Unicode"/>
                <a:cs typeface="Lucida Sans Unicode"/>
              </a:rPr>
              <a:t>н</a:t>
            </a:r>
            <a:r>
              <a:rPr sz="300" spc="5" dirty="0">
                <a:latin typeface="Lucida Sans Unicode"/>
                <a:cs typeface="Lucida Sans Unicode"/>
              </a:rPr>
              <a:t>т</a:t>
            </a:r>
            <a:r>
              <a:rPr sz="300" spc="25" dirty="0">
                <a:latin typeface="Lucida Sans Unicode"/>
                <a:cs typeface="Lucida Sans Unicode"/>
              </a:rPr>
              <a:t>ек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5" dirty="0">
                <a:latin typeface="Lucida Sans Unicode"/>
                <a:cs typeface="Lucida Sans Unicode"/>
              </a:rPr>
              <a:t>т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15" dirty="0">
                <a:latin typeface="Lucida Sans Unicode"/>
                <a:cs typeface="Lucida Sans Unicode"/>
              </a:rPr>
              <a:t>П</a:t>
            </a:r>
            <a:r>
              <a:rPr sz="300" spc="20" dirty="0">
                <a:latin typeface="Lucida Sans Unicode"/>
                <a:cs typeface="Lucida Sans Unicode"/>
              </a:rPr>
              <a:t>у</a:t>
            </a:r>
            <a:r>
              <a:rPr sz="300" spc="30" dirty="0">
                <a:latin typeface="Lucida Sans Unicode"/>
                <a:cs typeface="Lucida Sans Unicode"/>
              </a:rPr>
              <a:t>ш</a:t>
            </a:r>
            <a:r>
              <a:rPr sz="300" spc="25" dirty="0">
                <a:latin typeface="Lucida Sans Unicode"/>
                <a:cs typeface="Lucida Sans Unicode"/>
              </a:rPr>
              <a:t>к</a:t>
            </a:r>
            <a:r>
              <a:rPr sz="300" spc="30" dirty="0">
                <a:latin typeface="Lucida Sans Unicode"/>
                <a:cs typeface="Lucida Sans Unicode"/>
              </a:rPr>
              <a:t>и</a:t>
            </a:r>
            <a:r>
              <a:rPr sz="300" spc="15" dirty="0">
                <a:latin typeface="Lucida Sans Unicode"/>
                <a:cs typeface="Lucida Sans Unicode"/>
              </a:rPr>
              <a:t>н</a:t>
            </a:r>
            <a:r>
              <a:rPr sz="300" spc="30" dirty="0">
                <a:latin typeface="Lucida Sans Unicode"/>
                <a:cs typeface="Lucida Sans Unicode"/>
              </a:rPr>
              <a:t>а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300">
              <a:latin typeface="Lucida Sans Unicode"/>
              <a:cs typeface="Lucida Sans Unicode"/>
            </a:endParaRPr>
          </a:p>
          <a:p>
            <a:pPr marR="1270">
              <a:lnSpc>
                <a:spcPct val="111100"/>
              </a:lnSpc>
              <a:spcBef>
                <a:spcPts val="5"/>
              </a:spcBef>
            </a:pPr>
            <a:r>
              <a:rPr sz="300" spc="45" dirty="0">
                <a:latin typeface="Lucida Sans Unicode"/>
                <a:cs typeface="Lucida Sans Unicode"/>
              </a:rPr>
              <a:t>Р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40" dirty="0">
                <a:latin typeface="Lucida Sans Unicode"/>
                <a:cs typeface="Lucida Sans Unicode"/>
              </a:rPr>
              <a:t>л</a:t>
            </a:r>
            <a:r>
              <a:rPr sz="300" spc="30" dirty="0">
                <a:latin typeface="Lucida Sans Unicode"/>
                <a:cs typeface="Lucida Sans Unicode"/>
              </a:rPr>
              <a:t>и</a:t>
            </a:r>
            <a:r>
              <a:rPr sz="300" spc="5" dirty="0">
                <a:latin typeface="Lucida Sans Unicode"/>
                <a:cs typeface="Lucida Sans Unicode"/>
              </a:rPr>
              <a:t>г</a:t>
            </a:r>
            <a:r>
              <a:rPr sz="300" spc="30" dirty="0">
                <a:latin typeface="Lucida Sans Unicode"/>
                <a:cs typeface="Lucida Sans Unicode"/>
              </a:rPr>
              <a:t>и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40" dirty="0">
                <a:latin typeface="Lucida Sans Unicode"/>
                <a:cs typeface="Lucida Sans Unicode"/>
              </a:rPr>
              <a:t>з</a:t>
            </a:r>
            <a:r>
              <a:rPr sz="300" spc="15" dirty="0">
                <a:latin typeface="Lucida Sans Unicode"/>
                <a:cs typeface="Lucida Sans Unicode"/>
              </a:rPr>
              <a:t>н</a:t>
            </a:r>
            <a:r>
              <a:rPr sz="300" spc="75" dirty="0">
                <a:latin typeface="Lucida Sans Unicode"/>
                <a:cs typeface="Lucida Sans Unicode"/>
              </a:rPr>
              <a:t>ы</a:t>
            </a:r>
            <a:r>
              <a:rPr sz="300" spc="30" dirty="0">
                <a:latin typeface="Lucida Sans Unicode"/>
                <a:cs typeface="Lucida Sans Unicode"/>
              </a:rPr>
              <a:t>й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15" dirty="0">
                <a:latin typeface="Lucida Sans Unicode"/>
                <a:cs typeface="Lucida Sans Unicode"/>
              </a:rPr>
              <a:t>бр</a:t>
            </a:r>
            <a:r>
              <a:rPr sz="300" spc="30" dirty="0">
                <a:latin typeface="Lucida Sans Unicode"/>
                <a:cs typeface="Lucida Sans Unicode"/>
              </a:rPr>
              <a:t>а</a:t>
            </a:r>
            <a:r>
              <a:rPr sz="300" spc="40" dirty="0">
                <a:latin typeface="Lucida Sans Unicode"/>
                <a:cs typeface="Lucida Sans Unicode"/>
              </a:rPr>
              <a:t>з</a:t>
            </a:r>
            <a:r>
              <a:rPr sz="300" spc="-30" dirty="0">
                <a:latin typeface="Lucida Sans Unicode"/>
                <a:cs typeface="Lucida Sans Unicode"/>
              </a:rPr>
              <a:t>,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50" dirty="0">
                <a:latin typeface="Lucida Sans Unicode"/>
                <a:cs typeface="Lucida Sans Unicode"/>
              </a:rPr>
              <a:t>в</a:t>
            </a:r>
            <a:r>
              <a:rPr sz="300" spc="35" dirty="0">
                <a:latin typeface="Lucida Sans Unicode"/>
                <a:cs typeface="Lucida Sans Unicode"/>
              </a:rPr>
              <a:t>я</a:t>
            </a:r>
            <a:r>
              <a:rPr sz="300" spc="20" dirty="0">
                <a:latin typeface="Lucida Sans Unicode"/>
                <a:cs typeface="Lucida Sans Unicode"/>
              </a:rPr>
              <a:t>щ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15" dirty="0">
                <a:latin typeface="Lucida Sans Unicode"/>
                <a:cs typeface="Lucida Sans Unicode"/>
              </a:rPr>
              <a:t>нн</a:t>
            </a:r>
            <a:r>
              <a:rPr sz="300" spc="75" dirty="0">
                <a:latin typeface="Lucida Sans Unicode"/>
                <a:cs typeface="Lucida Sans Unicode"/>
              </a:rPr>
              <a:t>ы</a:t>
            </a:r>
            <a:r>
              <a:rPr sz="300" spc="20" dirty="0">
                <a:latin typeface="Lucida Sans Unicode"/>
                <a:cs typeface="Lucida Sans Unicode"/>
              </a:rPr>
              <a:t>й  </a:t>
            </a:r>
            <a:r>
              <a:rPr sz="300" spc="30" dirty="0">
                <a:latin typeface="Lucida Sans Unicode"/>
                <a:cs typeface="Lucida Sans Unicode"/>
              </a:rPr>
              <a:t>символ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437500"/>
              </a:lnSpc>
            </a:pPr>
            <a:r>
              <a:rPr sz="300" spc="25" dirty="0">
                <a:latin typeface="Lucida Sans Unicode"/>
                <a:cs typeface="Lucida Sans Unicode"/>
              </a:rPr>
              <a:t>Проявление</a:t>
            </a:r>
            <a:r>
              <a:rPr sz="300" spc="-25" dirty="0">
                <a:latin typeface="Lucida Sans Unicode"/>
                <a:cs typeface="Lucida Sans Unicode"/>
              </a:rPr>
              <a:t> </a:t>
            </a:r>
            <a:r>
              <a:rPr sz="300" spc="25" dirty="0">
                <a:latin typeface="Lucida Sans Unicode"/>
                <a:cs typeface="Lucida Sans Unicode"/>
              </a:rPr>
              <a:t>божественной</a:t>
            </a:r>
            <a:r>
              <a:rPr sz="300" spc="-20" dirty="0">
                <a:latin typeface="Lucida Sans Unicode"/>
                <a:cs typeface="Lucida Sans Unicode"/>
              </a:rPr>
              <a:t> </a:t>
            </a:r>
            <a:r>
              <a:rPr sz="300" spc="45" dirty="0">
                <a:latin typeface="Lucida Sans Unicode"/>
                <a:cs typeface="Lucida Sans Unicode"/>
              </a:rPr>
              <a:t>силы </a:t>
            </a:r>
            <a:r>
              <a:rPr sz="300" spc="-85" dirty="0">
                <a:latin typeface="Lucida Sans Unicode"/>
                <a:cs typeface="Lucida Sans Unicode"/>
              </a:rPr>
              <a:t> </a:t>
            </a:r>
            <a:r>
              <a:rPr sz="300" spc="15" dirty="0">
                <a:latin typeface="Lucida Sans Unicode"/>
                <a:cs typeface="Lucida Sans Unicode"/>
              </a:rPr>
              <a:t>Дар </a:t>
            </a:r>
            <a:r>
              <a:rPr sz="300" spc="25" dirty="0">
                <a:latin typeface="Lucida Sans Unicode"/>
                <a:cs typeface="Lucida Sans Unicode"/>
              </a:rPr>
              <a:t>Божий, </a:t>
            </a:r>
            <a:r>
              <a:rPr sz="300" spc="15" dirty="0">
                <a:latin typeface="Lucida Sans Unicode"/>
                <a:cs typeface="Lucida Sans Unicode"/>
              </a:rPr>
              <a:t>духовное </a:t>
            </a:r>
            <a:r>
              <a:rPr sz="300" spc="20" dirty="0">
                <a:latin typeface="Lucida Sans Unicode"/>
                <a:cs typeface="Lucida Sans Unicode"/>
              </a:rPr>
              <a:t>состояние </a:t>
            </a:r>
            <a:r>
              <a:rPr sz="300" spc="25" dirty="0">
                <a:latin typeface="Lucida Sans Unicode"/>
                <a:cs typeface="Lucida Sans Unicode"/>
              </a:rPr>
              <a:t> Посланник </a:t>
            </a:r>
            <a:r>
              <a:rPr sz="300" spc="10" dirty="0">
                <a:latin typeface="Lucida Sans Unicode"/>
                <a:cs typeface="Lucida Sans Unicode"/>
              </a:rPr>
              <a:t>Бога, </a:t>
            </a:r>
            <a:r>
              <a:rPr sz="300" spc="20" dirty="0">
                <a:latin typeface="Lucida Sans Unicode"/>
                <a:cs typeface="Lucida Sans Unicode"/>
              </a:rPr>
              <a:t>провидец </a:t>
            </a:r>
            <a:r>
              <a:rPr sz="300" spc="25" dirty="0">
                <a:latin typeface="Lucida Sans Unicode"/>
                <a:cs typeface="Lucida Sans Unicode"/>
              </a:rPr>
              <a:t> </a:t>
            </a:r>
            <a:r>
              <a:rPr sz="300" spc="15" dirty="0">
                <a:latin typeface="Lucida Sans Unicode"/>
                <a:cs typeface="Lucida Sans Unicode"/>
              </a:rPr>
              <a:t>Духовное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20" dirty="0">
                <a:latin typeface="Lucida Sans Unicode"/>
                <a:cs typeface="Lucida Sans Unicode"/>
              </a:rPr>
              <a:t>качество,</a:t>
            </a:r>
            <a:r>
              <a:rPr sz="300" dirty="0">
                <a:latin typeface="Lucida Sans Unicode"/>
                <a:cs typeface="Lucida Sans Unicode"/>
              </a:rPr>
              <a:t> </a:t>
            </a:r>
            <a:r>
              <a:rPr sz="300" spc="20" dirty="0">
                <a:latin typeface="Lucida Sans Unicode"/>
                <a:cs typeface="Lucida Sans Unicode"/>
              </a:rPr>
              <a:t>сострадание</a:t>
            </a:r>
            <a:endParaRPr sz="3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54913" y="473386"/>
            <a:ext cx="751840" cy="114871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15"/>
              </a:spcBef>
            </a:pPr>
            <a:r>
              <a:rPr sz="300" spc="45" dirty="0">
                <a:latin typeface="Lucida Sans Unicode"/>
                <a:cs typeface="Lucida Sans Unicode"/>
              </a:rPr>
              <a:t>В</a:t>
            </a:r>
            <a:endParaRPr sz="300">
              <a:latin typeface="Lucida Sans Unicode"/>
              <a:cs typeface="Lucida Sans Unicode"/>
            </a:endParaRPr>
          </a:p>
          <a:p>
            <a:pPr marL="35560">
              <a:lnSpc>
                <a:spcPct val="100000"/>
              </a:lnSpc>
              <a:spcBef>
                <a:spcPts val="40"/>
              </a:spcBef>
            </a:pP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50" dirty="0">
                <a:latin typeface="Lucida Sans Unicode"/>
                <a:cs typeface="Lucida Sans Unicode"/>
              </a:rPr>
              <a:t>в</a:t>
            </a:r>
            <a:r>
              <a:rPr sz="300" spc="15" dirty="0">
                <a:latin typeface="Lucida Sans Unicode"/>
                <a:cs typeface="Lucida Sans Unicode"/>
              </a:rPr>
              <a:t>р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30" dirty="0">
                <a:latin typeface="Lucida Sans Unicode"/>
                <a:cs typeface="Lucida Sans Unicode"/>
              </a:rPr>
              <a:t>м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15" dirty="0">
                <a:latin typeface="Lucida Sans Unicode"/>
                <a:cs typeface="Lucida Sans Unicode"/>
              </a:rPr>
              <a:t>нн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30" dirty="0">
                <a:latin typeface="Lucida Sans Unicode"/>
                <a:cs typeface="Lucida Sans Unicode"/>
              </a:rPr>
              <a:t>м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30" dirty="0">
                <a:latin typeface="Lucida Sans Unicode"/>
                <a:cs typeface="Lucida Sans Unicode"/>
              </a:rPr>
              <a:t>м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5" dirty="0">
                <a:latin typeface="Lucida Sans Unicode"/>
                <a:cs typeface="Lucida Sans Unicode"/>
              </a:rPr>
              <a:t>д</a:t>
            </a:r>
            <a:r>
              <a:rPr sz="300" spc="30" dirty="0">
                <a:latin typeface="Lucida Sans Unicode"/>
                <a:cs typeface="Lucida Sans Unicode"/>
              </a:rPr>
              <a:t>иа</a:t>
            </a:r>
            <a:r>
              <a:rPr sz="300" spc="5" dirty="0">
                <a:latin typeface="Lucida Sans Unicode"/>
                <a:cs typeface="Lucida Sans Unicode"/>
              </a:rPr>
              <a:t>д</a:t>
            </a:r>
            <a:r>
              <a:rPr sz="300" spc="30" dirty="0">
                <a:latin typeface="Lucida Sans Unicode"/>
                <a:cs typeface="Lucida Sans Unicode"/>
              </a:rPr>
              <a:t>и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25" dirty="0">
                <a:latin typeface="Lucida Sans Unicode"/>
                <a:cs typeface="Lucida Sans Unicode"/>
              </a:rPr>
              <a:t>к</a:t>
            </a:r>
            <a:r>
              <a:rPr sz="300" spc="20" dirty="0">
                <a:latin typeface="Lucida Sans Unicode"/>
                <a:cs typeface="Lucida Sans Unicode"/>
              </a:rPr>
              <a:t>у</a:t>
            </a:r>
            <a:r>
              <a:rPr sz="300" spc="15" dirty="0">
                <a:latin typeface="Lucida Sans Unicode"/>
                <a:cs typeface="Lucida Sans Unicode"/>
              </a:rPr>
              <a:t>р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500">
              <a:latin typeface="Lucida Sans Unicode"/>
              <a:cs typeface="Lucida Sans Unicode"/>
            </a:endParaRPr>
          </a:p>
          <a:p>
            <a:pPr marL="23495">
              <a:lnSpc>
                <a:spcPct val="100000"/>
              </a:lnSpc>
            </a:pPr>
            <a:r>
              <a:rPr sz="300" dirty="0">
                <a:latin typeface="Lucida Sans Unicode"/>
                <a:cs typeface="Lucida Sans Unicode"/>
              </a:rPr>
              <a:t>О</a:t>
            </a:r>
            <a:r>
              <a:rPr sz="300" spc="15" dirty="0">
                <a:latin typeface="Lucida Sans Unicode"/>
                <a:cs typeface="Lucida Sans Unicode"/>
              </a:rPr>
              <a:t>бр</a:t>
            </a:r>
            <a:r>
              <a:rPr sz="300" spc="30" dirty="0">
                <a:latin typeface="Lucida Sans Unicode"/>
                <a:cs typeface="Lucida Sans Unicode"/>
              </a:rPr>
              <a:t>а</a:t>
            </a:r>
            <a:r>
              <a:rPr sz="300" spc="40" dirty="0">
                <a:latin typeface="Lucida Sans Unicode"/>
                <a:cs typeface="Lucida Sans Unicode"/>
              </a:rPr>
              <a:t>з</a:t>
            </a:r>
            <a:r>
              <a:rPr sz="300" spc="25" dirty="0">
                <a:latin typeface="Lucida Sans Unicode"/>
                <a:cs typeface="Lucida Sans Unicode"/>
              </a:rPr>
              <a:t>е</a:t>
            </a:r>
            <a:r>
              <a:rPr sz="300" spc="10" dirty="0">
                <a:latin typeface="Lucida Sans Unicode"/>
                <a:cs typeface="Lucida Sans Unicode"/>
              </a:rPr>
              <a:t>ц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5" dirty="0">
                <a:latin typeface="Lucida Sans Unicode"/>
                <a:cs typeface="Lucida Sans Unicode"/>
              </a:rPr>
              <a:t>т</a:t>
            </a:r>
            <a:r>
              <a:rPr sz="300" spc="30" dirty="0">
                <a:latin typeface="Lucida Sans Unicode"/>
                <a:cs typeface="Lucida Sans Unicode"/>
              </a:rPr>
              <a:t>и</a:t>
            </a:r>
            <a:r>
              <a:rPr sz="300" spc="40" dirty="0">
                <a:latin typeface="Lucida Sans Unicode"/>
                <a:cs typeface="Lucida Sans Unicode"/>
              </a:rPr>
              <a:t>л</a:t>
            </a:r>
            <a:r>
              <a:rPr sz="300" spc="35" dirty="0">
                <a:latin typeface="Lucida Sans Unicode"/>
                <a:cs typeface="Lucida Sans Unicode"/>
              </a:rPr>
              <a:t>я</a:t>
            </a:r>
            <a:r>
              <a:rPr sz="300" spc="-30" dirty="0">
                <a:latin typeface="Lucida Sans Unicode"/>
                <a:cs typeface="Lucida Sans Unicode"/>
              </a:rPr>
              <a:t>,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25" dirty="0">
                <a:latin typeface="Lucida Sans Unicode"/>
                <a:cs typeface="Lucida Sans Unicode"/>
              </a:rPr>
              <a:t>к</a:t>
            </a:r>
            <a:r>
              <a:rPr sz="300" spc="20" dirty="0">
                <a:latin typeface="Lucida Sans Unicode"/>
                <a:cs typeface="Lucida Sans Unicode"/>
              </a:rPr>
              <a:t>у</a:t>
            </a:r>
            <a:r>
              <a:rPr sz="300" spc="30" dirty="0">
                <a:latin typeface="Lucida Sans Unicode"/>
                <a:cs typeface="Lucida Sans Unicode"/>
              </a:rPr>
              <a:t>ми</a:t>
            </a:r>
            <a:r>
              <a:rPr sz="300" spc="15" dirty="0">
                <a:latin typeface="Lucida Sans Unicode"/>
                <a:cs typeface="Lucida Sans Unicode"/>
              </a:rPr>
              <a:t>р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500">
              <a:latin typeface="Lucida Sans Unicode"/>
              <a:cs typeface="Lucida Sans Unicode"/>
            </a:endParaRPr>
          </a:p>
          <a:p>
            <a:pPr marL="23495">
              <a:lnSpc>
                <a:spcPct val="100000"/>
              </a:lnSpc>
              <a:spcBef>
                <a:spcPts val="5"/>
              </a:spcBef>
            </a:pPr>
            <a:r>
              <a:rPr sz="300" spc="20" dirty="0">
                <a:latin typeface="Lucida Sans Unicode"/>
                <a:cs typeface="Lucida Sans Unicode"/>
              </a:rPr>
              <a:t>Необычное,</a:t>
            </a:r>
            <a:r>
              <a:rPr sz="300" spc="-15" dirty="0">
                <a:latin typeface="Lucida Sans Unicode"/>
                <a:cs typeface="Lucida Sans Unicode"/>
              </a:rPr>
              <a:t> </a:t>
            </a:r>
            <a:r>
              <a:rPr sz="300" spc="25" dirty="0">
                <a:latin typeface="Lucida Sans Unicode"/>
                <a:cs typeface="Lucida Sans Unicode"/>
              </a:rPr>
              <a:t>уникальное</a:t>
            </a:r>
            <a:r>
              <a:rPr sz="300" spc="-15" dirty="0">
                <a:latin typeface="Lucida Sans Unicode"/>
                <a:cs typeface="Lucida Sans Unicode"/>
              </a:rPr>
              <a:t> </a:t>
            </a:r>
            <a:r>
              <a:rPr sz="300" spc="30" dirty="0">
                <a:latin typeface="Lucida Sans Unicode"/>
                <a:cs typeface="Lucida Sans Unicode"/>
              </a:rPr>
              <a:t>событие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300" spc="35" dirty="0">
                <a:latin typeface="Lucida Sans Unicode"/>
                <a:cs typeface="Lucida Sans Unicode"/>
              </a:rPr>
              <a:t>Удача,</a:t>
            </a:r>
            <a:r>
              <a:rPr sz="300" spc="-20" dirty="0">
                <a:latin typeface="Lucida Sans Unicode"/>
                <a:cs typeface="Lucida Sans Unicode"/>
              </a:rPr>
              <a:t> </a:t>
            </a:r>
            <a:r>
              <a:rPr sz="300" spc="40" dirty="0">
                <a:latin typeface="Lucida Sans Unicode"/>
                <a:cs typeface="Lucida Sans Unicode"/>
              </a:rPr>
              <a:t>хорошее</a:t>
            </a:r>
            <a:r>
              <a:rPr sz="300" spc="-20" dirty="0">
                <a:latin typeface="Lucida Sans Unicode"/>
                <a:cs typeface="Lucida Sans Unicode"/>
              </a:rPr>
              <a:t> </a:t>
            </a:r>
            <a:r>
              <a:rPr sz="300" spc="45" dirty="0">
                <a:latin typeface="Lucida Sans Unicode"/>
                <a:cs typeface="Lucida Sans Unicode"/>
              </a:rPr>
              <a:t>состояние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50">
              <a:latin typeface="Lucida Sans Unicode"/>
              <a:cs typeface="Lucida Sans Unicode"/>
            </a:endParaRPr>
          </a:p>
          <a:p>
            <a:pPr marL="23495">
              <a:lnSpc>
                <a:spcPct val="100000"/>
              </a:lnSpc>
            </a:pPr>
            <a:r>
              <a:rPr sz="300" spc="15" dirty="0">
                <a:latin typeface="Lucida Sans Unicode"/>
                <a:cs typeface="Lucida Sans Unicode"/>
              </a:rPr>
              <a:t>Эксперт,</a:t>
            </a:r>
            <a:r>
              <a:rPr sz="300" spc="-15" dirty="0">
                <a:latin typeface="Lucida Sans Unicode"/>
                <a:cs typeface="Lucida Sans Unicode"/>
              </a:rPr>
              <a:t> </a:t>
            </a:r>
            <a:r>
              <a:rPr sz="300" spc="25" dirty="0">
                <a:latin typeface="Lucida Sans Unicode"/>
                <a:cs typeface="Lucida Sans Unicode"/>
              </a:rPr>
              <a:t>предсказатель</a:t>
            </a:r>
            <a:endParaRPr sz="3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350">
              <a:latin typeface="Lucida Sans Unicode"/>
              <a:cs typeface="Lucida Sans Unicode"/>
            </a:endParaRPr>
          </a:p>
          <a:p>
            <a:pPr marL="23495">
              <a:lnSpc>
                <a:spcPct val="100000"/>
              </a:lnSpc>
              <a:spcBef>
                <a:spcPts val="5"/>
              </a:spcBef>
            </a:pPr>
            <a:r>
              <a:rPr sz="300" spc="25" dirty="0">
                <a:latin typeface="Lucida Sans Unicode"/>
                <a:cs typeface="Lucida Sans Unicode"/>
              </a:rPr>
              <a:t>Ч</a:t>
            </a:r>
            <a:r>
              <a:rPr sz="300" spc="20" dirty="0">
                <a:latin typeface="Lucida Sans Unicode"/>
                <a:cs typeface="Lucida Sans Unicode"/>
              </a:rPr>
              <a:t>у</a:t>
            </a:r>
            <a:r>
              <a:rPr sz="300" spc="50" dirty="0">
                <a:latin typeface="Lucida Sans Unicode"/>
                <a:cs typeface="Lucida Sans Unicode"/>
              </a:rPr>
              <a:t>в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5" dirty="0">
                <a:latin typeface="Lucida Sans Unicode"/>
                <a:cs typeface="Lucida Sans Unicode"/>
              </a:rPr>
              <a:t>т</a:t>
            </a:r>
            <a:r>
              <a:rPr sz="300" spc="50" dirty="0">
                <a:latin typeface="Lucida Sans Unicode"/>
                <a:cs typeface="Lucida Sans Unicode"/>
              </a:rPr>
              <a:t>в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5" dirty="0">
                <a:latin typeface="Lucida Sans Unicode"/>
                <a:cs typeface="Lucida Sans Unicode"/>
              </a:rPr>
              <a:t>т</a:t>
            </a:r>
            <a:r>
              <a:rPr sz="300" spc="15" dirty="0">
                <a:latin typeface="Lucida Sans Unicode"/>
                <a:cs typeface="Lucida Sans Unicode"/>
              </a:rPr>
              <a:t>р</a:t>
            </a:r>
            <a:r>
              <a:rPr sz="300" spc="30" dirty="0">
                <a:latin typeface="Lucida Sans Unicode"/>
                <a:cs typeface="Lucida Sans Unicode"/>
              </a:rPr>
              <a:t>а</a:t>
            </a:r>
            <a:r>
              <a:rPr sz="300" spc="5" dirty="0">
                <a:latin typeface="Lucida Sans Unicode"/>
                <a:cs typeface="Lucida Sans Unicode"/>
              </a:rPr>
              <a:t>д</a:t>
            </a:r>
            <a:r>
              <a:rPr sz="300" spc="30" dirty="0">
                <a:latin typeface="Lucida Sans Unicode"/>
                <a:cs typeface="Lucida Sans Unicode"/>
              </a:rPr>
              <a:t>а</a:t>
            </a:r>
            <a:r>
              <a:rPr sz="300" spc="15" dirty="0">
                <a:latin typeface="Lucida Sans Unicode"/>
                <a:cs typeface="Lucida Sans Unicode"/>
              </a:rPr>
              <a:t>н</a:t>
            </a:r>
            <a:r>
              <a:rPr sz="300" spc="30" dirty="0">
                <a:latin typeface="Lucida Sans Unicode"/>
                <a:cs typeface="Lucida Sans Unicode"/>
              </a:rPr>
              <a:t>и</a:t>
            </a:r>
            <a:r>
              <a:rPr sz="300" spc="35" dirty="0">
                <a:latin typeface="Lucida Sans Unicode"/>
                <a:cs typeface="Lucida Sans Unicode"/>
              </a:rPr>
              <a:t>я</a:t>
            </a:r>
            <a:r>
              <a:rPr sz="300" spc="-30" dirty="0">
                <a:latin typeface="Lucida Sans Unicode"/>
                <a:cs typeface="Lucida Sans Unicode"/>
              </a:rPr>
              <a:t>,</a:t>
            </a:r>
            <a:r>
              <a:rPr sz="300" spc="-5" dirty="0">
                <a:latin typeface="Lucida Sans Unicode"/>
                <a:cs typeface="Lucida Sans Unicode"/>
              </a:rPr>
              <a:t> </a:t>
            </a:r>
            <a:r>
              <a:rPr sz="300" spc="5" dirty="0">
                <a:latin typeface="Lucida Sans Unicode"/>
                <a:cs typeface="Lucida Sans Unicode"/>
              </a:rPr>
              <a:t>г</a:t>
            </a:r>
            <a:r>
              <a:rPr sz="300" spc="20" dirty="0">
                <a:latin typeface="Lucida Sans Unicode"/>
                <a:cs typeface="Lucida Sans Unicode"/>
              </a:rPr>
              <a:t>у</a:t>
            </a:r>
            <a:r>
              <a:rPr sz="300" spc="30" dirty="0">
                <a:latin typeface="Lucida Sans Unicode"/>
                <a:cs typeface="Lucida Sans Unicode"/>
              </a:rPr>
              <a:t>ма</a:t>
            </a:r>
            <a:r>
              <a:rPr sz="300" spc="15" dirty="0">
                <a:latin typeface="Lucida Sans Unicode"/>
                <a:cs typeface="Lucida Sans Unicode"/>
              </a:rPr>
              <a:t>нн</a:t>
            </a:r>
            <a:r>
              <a:rPr sz="300" spc="10" dirty="0">
                <a:latin typeface="Lucida Sans Unicode"/>
                <a:cs typeface="Lucida Sans Unicode"/>
              </a:rPr>
              <a:t>о</a:t>
            </a:r>
            <a:r>
              <a:rPr sz="300" spc="35" dirty="0">
                <a:latin typeface="Lucida Sans Unicode"/>
                <a:cs typeface="Lucida Sans Unicode"/>
              </a:rPr>
              <a:t>с</a:t>
            </a:r>
            <a:r>
              <a:rPr sz="300" spc="5" dirty="0">
                <a:latin typeface="Lucida Sans Unicode"/>
                <a:cs typeface="Lucida Sans Unicode"/>
              </a:rPr>
              <a:t>т</a:t>
            </a:r>
            <a:r>
              <a:rPr sz="300" spc="55" dirty="0">
                <a:latin typeface="Lucida Sans Unicode"/>
                <a:cs typeface="Lucida Sans Unicode"/>
              </a:rPr>
              <a:t>ь</a:t>
            </a:r>
            <a:endParaRPr sz="300">
              <a:latin typeface="Lucida Sans Unicode"/>
              <a:cs typeface="Lucida Sans Unicode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37564" y="399091"/>
            <a:ext cx="2023745" cy="1304925"/>
            <a:chOff x="1037564" y="399091"/>
            <a:chExt cx="2023745" cy="1304925"/>
          </a:xfrm>
        </p:grpSpPr>
        <p:sp>
          <p:nvSpPr>
            <p:cNvPr id="6" name="object 6"/>
            <p:cNvSpPr/>
            <p:nvPr/>
          </p:nvSpPr>
          <p:spPr>
            <a:xfrm>
              <a:off x="1042327" y="408622"/>
              <a:ext cx="2014220" cy="1285875"/>
            </a:xfrm>
            <a:custGeom>
              <a:avLst/>
              <a:gdLst/>
              <a:ahLst/>
              <a:cxnLst/>
              <a:rect l="l" t="t" r="r" b="b"/>
              <a:pathLst>
                <a:path w="2014220" h="1285875">
                  <a:moveTo>
                    <a:pt x="2013712" y="0"/>
                  </a:moveTo>
                  <a:lnTo>
                    <a:pt x="1198295" y="0"/>
                  </a:lnTo>
                  <a:lnTo>
                    <a:pt x="422859" y="0"/>
                  </a:lnTo>
                  <a:lnTo>
                    <a:pt x="0" y="0"/>
                  </a:lnTo>
                  <a:lnTo>
                    <a:pt x="0" y="1285875"/>
                  </a:lnTo>
                  <a:lnTo>
                    <a:pt x="422859" y="1285875"/>
                  </a:lnTo>
                  <a:lnTo>
                    <a:pt x="1198295" y="1285875"/>
                  </a:lnTo>
                  <a:lnTo>
                    <a:pt x="2013712" y="1285875"/>
                  </a:lnTo>
                  <a:lnTo>
                    <a:pt x="20137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37564" y="403854"/>
              <a:ext cx="2023745" cy="1295400"/>
            </a:xfrm>
            <a:custGeom>
              <a:avLst/>
              <a:gdLst/>
              <a:ahLst/>
              <a:cxnLst/>
              <a:rect l="l" t="t" r="r" b="b"/>
              <a:pathLst>
                <a:path w="2023745" h="1295400">
                  <a:moveTo>
                    <a:pt x="4762" y="4762"/>
                  </a:moveTo>
                  <a:lnTo>
                    <a:pt x="4762" y="1290637"/>
                  </a:lnTo>
                </a:path>
                <a:path w="2023745" h="1295400">
                  <a:moveTo>
                    <a:pt x="427631" y="4762"/>
                  </a:moveTo>
                  <a:lnTo>
                    <a:pt x="427631" y="1290637"/>
                  </a:lnTo>
                </a:path>
                <a:path w="2023745" h="1295400">
                  <a:moveTo>
                    <a:pt x="1203061" y="4762"/>
                  </a:moveTo>
                  <a:lnTo>
                    <a:pt x="1203061" y="1290637"/>
                  </a:lnTo>
                </a:path>
                <a:path w="2023745" h="1295400">
                  <a:moveTo>
                    <a:pt x="2018477" y="4762"/>
                  </a:moveTo>
                  <a:lnTo>
                    <a:pt x="2018477" y="1290637"/>
                  </a:lnTo>
                </a:path>
                <a:path w="2023745" h="1295400">
                  <a:moveTo>
                    <a:pt x="0" y="0"/>
                  </a:moveTo>
                  <a:lnTo>
                    <a:pt x="2023240" y="0"/>
                  </a:lnTo>
                </a:path>
                <a:path w="2023745" h="1295400">
                  <a:moveTo>
                    <a:pt x="0" y="247649"/>
                  </a:moveTo>
                  <a:lnTo>
                    <a:pt x="2023240" y="247649"/>
                  </a:lnTo>
                </a:path>
                <a:path w="2023745" h="1295400">
                  <a:moveTo>
                    <a:pt x="0" y="495299"/>
                  </a:moveTo>
                  <a:lnTo>
                    <a:pt x="2023240" y="495299"/>
                  </a:lnTo>
                </a:path>
                <a:path w="2023745" h="1295400">
                  <a:moveTo>
                    <a:pt x="0" y="695324"/>
                  </a:moveTo>
                  <a:lnTo>
                    <a:pt x="2023240" y="695324"/>
                  </a:lnTo>
                </a:path>
                <a:path w="2023745" h="1295400">
                  <a:moveTo>
                    <a:pt x="0" y="895349"/>
                  </a:moveTo>
                  <a:lnTo>
                    <a:pt x="2023240" y="895349"/>
                  </a:lnTo>
                </a:path>
                <a:path w="2023745" h="1295400">
                  <a:moveTo>
                    <a:pt x="0" y="1095374"/>
                  </a:moveTo>
                  <a:lnTo>
                    <a:pt x="2023240" y="1095374"/>
                  </a:lnTo>
                </a:path>
                <a:path w="2023745" h="1295400">
                  <a:moveTo>
                    <a:pt x="0" y="1295399"/>
                  </a:moveTo>
                  <a:lnTo>
                    <a:pt x="2023240" y="1295399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3290" y="18894"/>
            <a:ext cx="3014710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spc="-8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йд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-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b="1" spc="-1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-8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b="1" spc="3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b="1" spc="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b="1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b="1" spc="8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7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6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b="1" spc="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ий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3290" y="141019"/>
            <a:ext cx="3107055" cy="1567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100"/>
              </a:spcBef>
            </a:pPr>
            <a:r>
              <a:rPr sz="600" b="1" spc="-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Эпоха</a:t>
            </a:r>
            <a:r>
              <a:rPr sz="600" b="1" spc="2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b="1" spc="-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Пушкина:</a:t>
            </a:r>
            <a:r>
              <a:rPr sz="600" b="1" spc="25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spc="-15" dirty="0">
                <a:latin typeface="Lucida Sans Unicode"/>
                <a:cs typeface="Lucida Sans Unicode"/>
              </a:rPr>
              <a:t>Религиозные</a:t>
            </a:r>
            <a:r>
              <a:rPr sz="600" dirty="0">
                <a:latin typeface="Lucida Sans Unicode"/>
                <a:cs typeface="Lucida Sans Unicode"/>
              </a:rPr>
              <a:t> </a:t>
            </a:r>
            <a:r>
              <a:rPr sz="600" spc="-30" dirty="0">
                <a:latin typeface="Lucida Sans Unicode"/>
                <a:cs typeface="Lucida Sans Unicode"/>
              </a:rPr>
              <a:t>термины</a:t>
            </a:r>
            <a:r>
              <a:rPr sz="600" dirty="0">
                <a:latin typeface="Lucida Sans Unicode"/>
                <a:cs typeface="Lucida Sans Unicode"/>
              </a:rPr>
              <a:t> отражали </a:t>
            </a:r>
            <a:r>
              <a:rPr sz="600" spc="-30" dirty="0">
                <a:latin typeface="Lucida Sans Unicode"/>
                <a:cs typeface="Lucida Sans Unicode"/>
              </a:rPr>
              <a:t>духовные</a:t>
            </a:r>
            <a:r>
              <a:rPr sz="600" dirty="0">
                <a:latin typeface="Lucida Sans Unicode"/>
                <a:cs typeface="Lucida Sans Unicode"/>
              </a:rPr>
              <a:t> </a:t>
            </a:r>
            <a:r>
              <a:rPr sz="600" spc="-25" dirty="0">
                <a:latin typeface="Lucida Sans Unicode"/>
                <a:cs typeface="Lucida Sans Unicode"/>
              </a:rPr>
              <a:t>и</a:t>
            </a:r>
            <a:r>
              <a:rPr sz="600" dirty="0">
                <a:latin typeface="Lucida Sans Unicode"/>
                <a:cs typeface="Lucida Sans Unicode"/>
              </a:rPr>
              <a:t> </a:t>
            </a:r>
            <a:r>
              <a:rPr sz="600" spc="-15" dirty="0">
                <a:latin typeface="Lucida Sans Unicode"/>
                <a:cs typeface="Lucida Sans Unicode"/>
              </a:rPr>
              <a:t>моральные</a:t>
            </a:r>
            <a:r>
              <a:rPr sz="600" spc="-5" dirty="0">
                <a:latin typeface="Lucida Sans Unicode"/>
                <a:cs typeface="Lucida Sans Unicode"/>
              </a:rPr>
              <a:t> </a:t>
            </a:r>
            <a:r>
              <a:rPr sz="600" spc="-20" dirty="0">
                <a:latin typeface="Lucida Sans Unicode"/>
                <a:cs typeface="Lucida Sans Unicode"/>
              </a:rPr>
              <a:t>ценности. </a:t>
            </a:r>
            <a:r>
              <a:rPr sz="600" spc="-175" dirty="0">
                <a:latin typeface="Lucida Sans Unicode"/>
                <a:cs typeface="Lucida Sans Unicode"/>
              </a:rPr>
              <a:t> </a:t>
            </a:r>
            <a:r>
              <a:rPr sz="600" b="1" spc="-2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Современные</a:t>
            </a:r>
            <a:r>
              <a:rPr sz="600" b="1" spc="3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b="1" spc="-1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медиа:</a:t>
            </a:r>
            <a:r>
              <a:rPr sz="600" b="1" spc="30" dirty="0">
                <a:solidFill>
                  <a:srgbClr val="534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sz="600" spc="-30" dirty="0">
                <a:latin typeface="Lucida Sans Unicode"/>
                <a:cs typeface="Lucida Sans Unicode"/>
              </a:rPr>
              <a:t>Термины</a:t>
            </a:r>
            <a:r>
              <a:rPr sz="600" spc="5" dirty="0">
                <a:latin typeface="Lucida Sans Unicode"/>
                <a:cs typeface="Lucida Sans Unicode"/>
              </a:rPr>
              <a:t> </a:t>
            </a:r>
            <a:r>
              <a:rPr sz="600" spc="-15" dirty="0">
                <a:latin typeface="Lucida Sans Unicode"/>
                <a:cs typeface="Lucida Sans Unicode"/>
              </a:rPr>
              <a:t>приобретают</a:t>
            </a:r>
            <a:r>
              <a:rPr sz="600" spc="5" dirty="0">
                <a:latin typeface="Lucida Sans Unicode"/>
                <a:cs typeface="Lucida Sans Unicode"/>
              </a:rPr>
              <a:t> </a:t>
            </a:r>
            <a:r>
              <a:rPr sz="600" spc="-15" dirty="0">
                <a:latin typeface="Lucida Sans Unicode"/>
                <a:cs typeface="Lucida Sans Unicode"/>
              </a:rPr>
              <a:t>светские</a:t>
            </a:r>
            <a:r>
              <a:rPr sz="600" spc="5" dirty="0">
                <a:latin typeface="Lucida Sans Unicode"/>
                <a:cs typeface="Lucida Sans Unicode"/>
              </a:rPr>
              <a:t> </a:t>
            </a:r>
            <a:r>
              <a:rPr sz="600" spc="-15" dirty="0">
                <a:latin typeface="Lucida Sans Unicode"/>
                <a:cs typeface="Lucida Sans Unicode"/>
              </a:rPr>
              <a:t>значения</a:t>
            </a:r>
            <a:r>
              <a:rPr sz="600" spc="10" dirty="0">
                <a:latin typeface="Lucida Sans Unicode"/>
                <a:cs typeface="Lucida Sans Unicode"/>
              </a:rPr>
              <a:t> </a:t>
            </a:r>
            <a:r>
              <a:rPr sz="600" spc="-25" dirty="0">
                <a:latin typeface="Lucida Sans Unicode"/>
                <a:cs typeface="Lucida Sans Unicode"/>
              </a:rPr>
              <a:t>и</a:t>
            </a:r>
            <a:r>
              <a:rPr sz="600" spc="5" dirty="0">
                <a:latin typeface="Lucida Sans Unicode"/>
                <a:cs typeface="Lucida Sans Unicode"/>
              </a:rPr>
              <a:t> </a:t>
            </a:r>
            <a:r>
              <a:rPr sz="600" spc="-15" dirty="0">
                <a:latin typeface="Lucida Sans Unicode"/>
                <a:cs typeface="Lucida Sans Unicode"/>
              </a:rPr>
              <a:t>используются</a:t>
            </a:r>
            <a:r>
              <a:rPr sz="600" spc="5" dirty="0">
                <a:latin typeface="Lucida Sans Unicode"/>
                <a:cs typeface="Lucida Sans Unicode"/>
              </a:rPr>
              <a:t> </a:t>
            </a:r>
            <a:r>
              <a:rPr sz="600" spc="-10" dirty="0">
                <a:latin typeface="Lucida Sans Unicode"/>
                <a:cs typeface="Lucida Sans Unicode"/>
              </a:rPr>
              <a:t>в </a:t>
            </a:r>
            <a:r>
              <a:rPr sz="600" spc="-5" dirty="0">
                <a:latin typeface="Lucida Sans Unicode"/>
                <a:cs typeface="Lucida Sans Unicode"/>
              </a:rPr>
              <a:t> </a:t>
            </a:r>
            <a:r>
              <a:rPr sz="600" spc="-25" dirty="0">
                <a:latin typeface="Lucida Sans Unicode"/>
                <a:cs typeface="Lucida Sans Unicode"/>
              </a:rPr>
              <a:t>рекламных</a:t>
            </a:r>
            <a:r>
              <a:rPr sz="600" spc="-10" dirty="0">
                <a:latin typeface="Lucida Sans Unicode"/>
                <a:cs typeface="Lucida Sans Unicode"/>
              </a:rPr>
              <a:t> </a:t>
            </a:r>
            <a:r>
              <a:rPr sz="600" spc="-30" dirty="0">
                <a:latin typeface="Lucida Sans Unicode"/>
                <a:cs typeface="Lucida Sans Unicode"/>
              </a:rPr>
              <a:t>целях.</a:t>
            </a:r>
            <a:endParaRPr sz="600">
              <a:latin typeface="Lucida Sans Unicode"/>
              <a:cs typeface="Lucida Sans Unicode"/>
            </a:endParaRPr>
          </a:p>
          <a:p>
            <a:pPr marL="71120" marR="2181860" algn="ctr">
              <a:lnSpc>
                <a:spcPct val="111100"/>
              </a:lnSpc>
              <a:spcBef>
                <a:spcPts val="445"/>
              </a:spcBef>
            </a:pPr>
            <a:r>
              <a:rPr sz="500" spc="3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Таблица,</a:t>
            </a:r>
            <a:r>
              <a:rPr sz="500" spc="-3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5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сравнивающая </a:t>
            </a:r>
            <a:r>
              <a:rPr sz="500" spc="-13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4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религиозные </a:t>
            </a:r>
            <a:r>
              <a:rPr sz="500" spc="4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термины </a:t>
            </a:r>
            <a:r>
              <a:rPr sz="500" spc="3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в </a:t>
            </a:r>
            <a:r>
              <a:rPr sz="500" spc="-14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4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контексте</a:t>
            </a:r>
            <a:r>
              <a:rPr sz="500" spc="-2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3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произведений  </a:t>
            </a:r>
            <a:r>
              <a:rPr sz="50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А.С.</a:t>
            </a:r>
            <a:r>
              <a:rPr sz="500" spc="-3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5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Пушкина</a:t>
            </a:r>
            <a:r>
              <a:rPr sz="500" spc="-3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4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и</a:t>
            </a:r>
            <a:r>
              <a:rPr sz="500" spc="-3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4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их</a:t>
            </a:r>
            <a:endParaRPr sz="5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rebuchet MS"/>
            </a:endParaRPr>
          </a:p>
          <a:p>
            <a:pPr marL="73025" marR="2183765" algn="ctr">
              <a:lnSpc>
                <a:spcPct val="111100"/>
              </a:lnSpc>
            </a:pPr>
            <a:r>
              <a:rPr sz="500" spc="4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современные</a:t>
            </a:r>
            <a:r>
              <a:rPr sz="500" spc="-25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значения</a:t>
            </a:r>
            <a:r>
              <a:rPr sz="500" spc="-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25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в  </a:t>
            </a:r>
            <a:endParaRPr lang="en-US" sz="500" spc="25" dirty="0" smtClean="0">
              <a:solidFill>
                <a:srgbClr val="7B090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rebuchet MS"/>
            </a:endParaRPr>
          </a:p>
          <a:p>
            <a:pPr marL="73025" marR="2183765" algn="ctr">
              <a:lnSpc>
                <a:spcPct val="111100"/>
              </a:lnSpc>
            </a:pPr>
            <a:r>
              <a:rPr sz="500" spc="40" smtClean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медиадискурсе.</a:t>
            </a:r>
            <a:endParaRPr sz="5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00">
              <a:latin typeface="Trebuchet MS"/>
              <a:cs typeface="Trebuchet MS"/>
            </a:endParaRPr>
          </a:p>
          <a:p>
            <a:pPr marL="15875" marR="2125345" algn="ctr">
              <a:lnSpc>
                <a:spcPct val="111100"/>
              </a:lnSpc>
            </a:pPr>
            <a:r>
              <a:rPr sz="500" spc="6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Эта</a:t>
            </a:r>
            <a:r>
              <a:rPr sz="500" spc="-2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5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таблица</a:t>
            </a:r>
            <a:r>
              <a:rPr sz="500" spc="-2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3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иллюстрирует,  </a:t>
            </a:r>
            <a:r>
              <a:rPr sz="500" spc="8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как </a:t>
            </a:r>
            <a:r>
              <a:rPr sz="500" spc="4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религиозные </a:t>
            </a:r>
            <a:r>
              <a:rPr sz="500" spc="4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термины </a:t>
            </a:r>
            <a:r>
              <a:rPr sz="500" spc="5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3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изменили </a:t>
            </a:r>
            <a:r>
              <a:rPr sz="500" spc="4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свои </a:t>
            </a:r>
            <a:r>
              <a:rPr sz="500" spc="4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значения </a:t>
            </a:r>
            <a:r>
              <a:rPr sz="500" spc="5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с </a:t>
            </a:r>
            <a:r>
              <a:rPr sz="500" spc="5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5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духовных</a:t>
            </a:r>
            <a:r>
              <a:rPr sz="500" spc="-2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8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к</a:t>
            </a:r>
            <a:r>
              <a:rPr sz="500" spc="-2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4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более</a:t>
            </a:r>
            <a:r>
              <a:rPr sz="500" spc="-2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3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светским,  </a:t>
            </a:r>
            <a:r>
              <a:rPr sz="500" spc="5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когда</a:t>
            </a:r>
            <a:r>
              <a:rPr sz="500" spc="-3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4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используются</a:t>
            </a:r>
            <a:r>
              <a:rPr sz="500" spc="-3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 </a:t>
            </a:r>
            <a:r>
              <a:rPr sz="500" spc="3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в</a:t>
            </a:r>
            <a:endParaRPr sz="5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rebuchet MS"/>
            </a:endParaRPr>
          </a:p>
          <a:p>
            <a:pPr marR="2109470" algn="ctr">
              <a:lnSpc>
                <a:spcPct val="100000"/>
              </a:lnSpc>
              <a:spcBef>
                <a:spcPts val="65"/>
              </a:spcBef>
            </a:pPr>
            <a:r>
              <a:rPr sz="500" spc="45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современном</a:t>
            </a:r>
            <a:endParaRPr sz="5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Trebuchet MS"/>
            </a:endParaRPr>
          </a:p>
          <a:p>
            <a:pPr marR="2125345" algn="ctr">
              <a:lnSpc>
                <a:spcPct val="100000"/>
              </a:lnSpc>
              <a:spcBef>
                <a:spcPts val="65"/>
              </a:spcBef>
            </a:pPr>
            <a:r>
              <a:rPr sz="500" spc="4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медиапространстве</a:t>
            </a:r>
            <a:r>
              <a:rPr sz="500" spc="40" dirty="0">
                <a:solidFill>
                  <a:srgbClr val="652523"/>
                </a:solidFill>
                <a:latin typeface="Trebuchet MS"/>
                <a:cs typeface="Trebuchet MS"/>
              </a:rPr>
              <a:t>.</a:t>
            </a:r>
            <a:endParaRPr sz="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6" y="636101"/>
            <a:ext cx="676274" cy="67627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75823" y="704294"/>
            <a:ext cx="1000124" cy="100012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0931" y="54307"/>
            <a:ext cx="2319020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Слайд</a:t>
            </a:r>
            <a:r>
              <a:rPr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-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8:</a:t>
            </a:r>
            <a:r>
              <a:rPr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6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Значение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аксиологического</a:t>
            </a:r>
            <a:r>
              <a:rPr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b="1" spc="6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аспекта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0010" y="164381"/>
            <a:ext cx="3073400" cy="1580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 marR="59690" algn="ctr">
              <a:lnSpc>
                <a:spcPct val="111100"/>
              </a:lnSpc>
              <a:spcBef>
                <a:spcPts val="100"/>
              </a:spcBef>
            </a:pPr>
            <a:r>
              <a:rPr sz="500" b="1" spc="-5" dirty="0">
                <a:solidFill>
                  <a:srgbClr val="652523"/>
                </a:solidFill>
                <a:latin typeface="Malgun Gothic"/>
                <a:cs typeface="Malgun Gothic"/>
              </a:rPr>
              <a:t>Религиозная </a:t>
            </a:r>
            <a:r>
              <a:rPr sz="500" b="1" dirty="0">
                <a:solidFill>
                  <a:srgbClr val="652523"/>
                </a:solidFill>
                <a:latin typeface="Malgun Gothic"/>
                <a:cs typeface="Malgun Gothic"/>
              </a:rPr>
              <a:t>лексика несет </a:t>
            </a:r>
            <a:r>
              <a:rPr sz="500" b="1" spc="-35" dirty="0">
                <a:solidFill>
                  <a:srgbClr val="652523"/>
                </a:solidFill>
                <a:latin typeface="Malgun Gothic"/>
                <a:cs typeface="Malgun Gothic"/>
              </a:rPr>
              <a:t>в </a:t>
            </a:r>
            <a:r>
              <a:rPr sz="500" b="1" dirty="0">
                <a:solidFill>
                  <a:srgbClr val="652523"/>
                </a:solidFill>
                <a:latin typeface="Malgun Gothic"/>
                <a:cs typeface="Malgun Gothic"/>
              </a:rPr>
              <a:t>себе </a:t>
            </a:r>
            <a:r>
              <a:rPr sz="500" b="1" spc="-15" dirty="0">
                <a:solidFill>
                  <a:srgbClr val="652523"/>
                </a:solidFill>
                <a:latin typeface="Malgun Gothic"/>
                <a:cs typeface="Malgun Gothic"/>
              </a:rPr>
              <a:t>важное </a:t>
            </a:r>
            <a:r>
              <a:rPr sz="500" b="1" spc="-5" dirty="0">
                <a:solidFill>
                  <a:srgbClr val="652523"/>
                </a:solidFill>
                <a:latin typeface="Malgun Gothic"/>
                <a:cs typeface="Malgun Gothic"/>
              </a:rPr>
              <a:t>культурное </a:t>
            </a:r>
            <a:r>
              <a:rPr sz="500" b="1" spc="-15" dirty="0">
                <a:solidFill>
                  <a:srgbClr val="652523"/>
                </a:solidFill>
                <a:latin typeface="Malgun Gothic"/>
                <a:cs typeface="Malgun Gothic"/>
              </a:rPr>
              <a:t>и </a:t>
            </a:r>
            <a:r>
              <a:rPr sz="500" b="1" spc="-10" dirty="0">
                <a:solidFill>
                  <a:srgbClr val="652523"/>
                </a:solidFill>
                <a:latin typeface="Malgun Gothic"/>
                <a:cs typeface="Malgun Gothic"/>
              </a:rPr>
              <a:t>духовное </a:t>
            </a:r>
            <a:r>
              <a:rPr sz="500" b="1" dirty="0">
                <a:solidFill>
                  <a:srgbClr val="652523"/>
                </a:solidFill>
                <a:latin typeface="Malgun Gothic"/>
                <a:cs typeface="Malgun Gothic"/>
              </a:rPr>
              <a:t>наследие, </a:t>
            </a:r>
            <a:r>
              <a:rPr sz="500" b="1" spc="-5" dirty="0">
                <a:solidFill>
                  <a:srgbClr val="652523"/>
                </a:solidFill>
                <a:latin typeface="Malgun Gothic"/>
                <a:cs typeface="Malgun Gothic"/>
              </a:rPr>
              <a:t>передающее </a:t>
            </a:r>
            <a:r>
              <a:rPr sz="500" b="1" dirty="0">
                <a:solidFill>
                  <a:srgbClr val="652523"/>
                </a:solidFill>
                <a:latin typeface="Malgun Gothic"/>
                <a:cs typeface="Malgun Gothic"/>
              </a:rPr>
              <a:t> </a:t>
            </a:r>
            <a:r>
              <a:rPr sz="500" b="1" spc="-5" dirty="0">
                <a:solidFill>
                  <a:srgbClr val="652523"/>
                </a:solidFill>
                <a:latin typeface="Malgun Gothic"/>
                <a:cs typeface="Malgun Gothic"/>
              </a:rPr>
              <a:t>традиции,</a:t>
            </a:r>
            <a:r>
              <a:rPr sz="500" b="1" spc="-15" dirty="0">
                <a:solidFill>
                  <a:srgbClr val="652523"/>
                </a:solidFill>
                <a:latin typeface="Malgun Gothic"/>
                <a:cs typeface="Malgun Gothic"/>
              </a:rPr>
              <a:t> моральные принципы</a:t>
            </a:r>
            <a:r>
              <a:rPr sz="500" b="1" spc="-10" dirty="0">
                <a:solidFill>
                  <a:srgbClr val="652523"/>
                </a:solidFill>
                <a:latin typeface="Malgun Gothic"/>
                <a:cs typeface="Malgun Gothic"/>
              </a:rPr>
              <a:t> </a:t>
            </a:r>
            <a:r>
              <a:rPr sz="500" b="1" spc="-15" dirty="0">
                <a:solidFill>
                  <a:srgbClr val="652523"/>
                </a:solidFill>
                <a:latin typeface="Malgun Gothic"/>
                <a:cs typeface="Malgun Gothic"/>
              </a:rPr>
              <a:t>и </a:t>
            </a:r>
            <a:r>
              <a:rPr sz="500" b="1" dirty="0">
                <a:solidFill>
                  <a:srgbClr val="652523"/>
                </a:solidFill>
                <a:latin typeface="Malgun Gothic"/>
                <a:cs typeface="Malgun Gothic"/>
              </a:rPr>
              <a:t>глубокие</a:t>
            </a:r>
            <a:r>
              <a:rPr sz="500" b="1" spc="-15" dirty="0">
                <a:solidFill>
                  <a:srgbClr val="652523"/>
                </a:solidFill>
                <a:latin typeface="Malgun Gothic"/>
                <a:cs typeface="Malgun Gothic"/>
              </a:rPr>
              <a:t> смыслы,</a:t>
            </a:r>
            <a:r>
              <a:rPr sz="500" b="1" spc="-10" dirty="0">
                <a:solidFill>
                  <a:srgbClr val="652523"/>
                </a:solidFill>
                <a:latin typeface="Malgun Gothic"/>
                <a:cs typeface="Malgun Gothic"/>
              </a:rPr>
              <a:t> </a:t>
            </a:r>
            <a:r>
              <a:rPr sz="500" b="1" spc="-5" dirty="0">
                <a:solidFill>
                  <a:srgbClr val="652523"/>
                </a:solidFill>
                <a:latin typeface="Malgun Gothic"/>
                <a:cs typeface="Malgun Gothic"/>
              </a:rPr>
              <a:t>накопленные</a:t>
            </a:r>
            <a:r>
              <a:rPr sz="500" b="1" spc="-15" dirty="0">
                <a:solidFill>
                  <a:srgbClr val="652523"/>
                </a:solidFill>
                <a:latin typeface="Malgun Gothic"/>
                <a:cs typeface="Malgun Gothic"/>
              </a:rPr>
              <a:t> </a:t>
            </a:r>
            <a:r>
              <a:rPr sz="500" b="1" spc="-10" dirty="0">
                <a:solidFill>
                  <a:srgbClr val="652523"/>
                </a:solidFill>
                <a:latin typeface="Malgun Gothic"/>
                <a:cs typeface="Malgun Gothic"/>
              </a:rPr>
              <a:t>веками.</a:t>
            </a:r>
            <a:r>
              <a:rPr sz="500" b="1" spc="-15" dirty="0">
                <a:solidFill>
                  <a:srgbClr val="652523"/>
                </a:solidFill>
                <a:latin typeface="Malgun Gothic"/>
                <a:cs typeface="Malgun Gothic"/>
              </a:rPr>
              <a:t> </a:t>
            </a:r>
            <a:r>
              <a:rPr sz="500" spc="10" dirty="0">
                <a:latin typeface="Georgia"/>
                <a:cs typeface="Georgia"/>
              </a:rPr>
              <a:t>Сохранение</a:t>
            </a:r>
            <a:r>
              <a:rPr sz="500" spc="45" dirty="0">
                <a:latin typeface="Georgia"/>
                <a:cs typeface="Georgia"/>
              </a:rPr>
              <a:t> </a:t>
            </a:r>
            <a:r>
              <a:rPr sz="500" spc="-5" dirty="0">
                <a:latin typeface="Georgia"/>
                <a:cs typeface="Georgia"/>
              </a:rPr>
              <a:t>этих </a:t>
            </a:r>
            <a:r>
              <a:rPr sz="500" spc="-105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ценностей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важно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для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поддержания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spc="10" dirty="0">
                <a:latin typeface="Georgia"/>
                <a:cs typeface="Georgia"/>
              </a:rPr>
              <a:t>национальной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spc="-15" dirty="0">
                <a:latin typeface="Georgia"/>
                <a:cs typeface="Georgia"/>
              </a:rPr>
              <a:t>и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культурной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идентичности.</a:t>
            </a:r>
            <a:endParaRPr sz="500">
              <a:latin typeface="Georgia"/>
              <a:cs typeface="Georgia"/>
            </a:endParaRPr>
          </a:p>
          <a:p>
            <a:pPr marL="46355" marR="5080" algn="ctr">
              <a:lnSpc>
                <a:spcPct val="111100"/>
              </a:lnSpc>
            </a:pPr>
            <a:r>
              <a:rPr sz="500" b="1" spc="-10" dirty="0">
                <a:solidFill>
                  <a:srgbClr val="6F32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Современные </a:t>
            </a:r>
            <a:r>
              <a:rPr sz="500" b="1" spc="-5" dirty="0">
                <a:solidFill>
                  <a:srgbClr val="6F32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медиа </a:t>
            </a:r>
            <a:r>
              <a:rPr sz="500" b="1" dirty="0">
                <a:solidFill>
                  <a:srgbClr val="6F32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часто </a:t>
            </a:r>
            <a:r>
              <a:rPr sz="500" b="1" spc="-10" dirty="0">
                <a:solidFill>
                  <a:srgbClr val="6F32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обесценивают </a:t>
            </a:r>
            <a:r>
              <a:rPr sz="500" b="1" spc="-5" dirty="0">
                <a:solidFill>
                  <a:srgbClr val="6F32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аксиологическую </a:t>
            </a:r>
            <a:r>
              <a:rPr sz="500" b="1" spc="-10" dirty="0">
                <a:solidFill>
                  <a:srgbClr val="6F32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значимость религиозных </a:t>
            </a:r>
            <a:r>
              <a:rPr sz="500" b="1" spc="-15" dirty="0">
                <a:solidFill>
                  <a:srgbClr val="6F32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терминов</a:t>
            </a:r>
            <a:r>
              <a:rPr sz="500" b="1" spc="-15" dirty="0">
                <a:solidFill>
                  <a:srgbClr val="6F322A"/>
                </a:solidFill>
                <a:latin typeface="Malgun Gothic"/>
                <a:cs typeface="Malgun Gothic"/>
              </a:rPr>
              <a:t>, </a:t>
            </a:r>
            <a:r>
              <a:rPr sz="500" b="1" spc="-165" dirty="0">
                <a:solidFill>
                  <a:srgbClr val="6F322A"/>
                </a:solidFill>
                <a:latin typeface="Malgun Gothic"/>
                <a:cs typeface="Malgun Gothic"/>
              </a:rPr>
              <a:t> </a:t>
            </a:r>
            <a:r>
              <a:rPr sz="500" dirty="0">
                <a:latin typeface="Georgia"/>
                <a:cs typeface="Georgia"/>
              </a:rPr>
              <a:t>превращая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spc="-15" dirty="0">
                <a:latin typeface="Georgia"/>
                <a:cs typeface="Georgia"/>
              </a:rPr>
              <a:t>их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spc="-5" dirty="0">
                <a:latin typeface="Georgia"/>
                <a:cs typeface="Georgia"/>
              </a:rPr>
              <a:t>в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повседневные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spc="-5" dirty="0">
                <a:latin typeface="Georgia"/>
                <a:cs typeface="Georgia"/>
              </a:rPr>
              <a:t>или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рекламные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spc="-5" dirty="0">
                <a:latin typeface="Georgia"/>
                <a:cs typeface="Georgia"/>
              </a:rPr>
              <a:t>выражения,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что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приводит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spc="-25" dirty="0">
                <a:latin typeface="Georgia"/>
                <a:cs typeface="Georgia"/>
              </a:rPr>
              <a:t>к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spc="-15" dirty="0">
                <a:latin typeface="Georgia"/>
                <a:cs typeface="Georgia"/>
              </a:rPr>
              <a:t>их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упрощению</a:t>
            </a:r>
            <a:r>
              <a:rPr sz="500" spc="40" dirty="0">
                <a:latin typeface="Georgia"/>
                <a:cs typeface="Georgia"/>
              </a:rPr>
              <a:t> </a:t>
            </a:r>
            <a:r>
              <a:rPr sz="500" spc="-15" dirty="0">
                <a:latin typeface="Georgia"/>
                <a:cs typeface="Georgia"/>
              </a:rPr>
              <a:t>и</a:t>
            </a:r>
            <a:r>
              <a:rPr sz="500" spc="35" dirty="0">
                <a:latin typeface="Georgia"/>
                <a:cs typeface="Georgia"/>
              </a:rPr>
              <a:t> </a:t>
            </a:r>
            <a:r>
              <a:rPr sz="500" spc="10" dirty="0">
                <a:latin typeface="Georgia"/>
                <a:cs typeface="Georgia"/>
              </a:rPr>
              <a:t>потере </a:t>
            </a:r>
            <a:r>
              <a:rPr sz="500" spc="-105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духовной</a:t>
            </a:r>
            <a:r>
              <a:rPr sz="500" spc="30" dirty="0">
                <a:latin typeface="Georgia"/>
                <a:cs typeface="Georgia"/>
              </a:rPr>
              <a:t> </a:t>
            </a:r>
            <a:r>
              <a:rPr sz="500" spc="-5" dirty="0">
                <a:latin typeface="Georgia"/>
                <a:cs typeface="Georgia"/>
              </a:rPr>
              <a:t>глубины.</a:t>
            </a:r>
            <a:endParaRPr sz="500">
              <a:latin typeface="Georgia"/>
              <a:cs typeface="Georgia"/>
            </a:endParaRPr>
          </a:p>
          <a:p>
            <a:pPr marL="673100" marR="973455" indent="-635" algn="ctr">
              <a:lnSpc>
                <a:spcPct val="111100"/>
              </a:lnSpc>
              <a:spcBef>
                <a:spcPts val="155"/>
              </a:spcBef>
            </a:pPr>
            <a:r>
              <a:rPr sz="500" b="1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Опасность </a:t>
            </a:r>
            <a:r>
              <a:rPr sz="500" b="1" spc="-10" dirty="0">
                <a:solidFill>
                  <a:srgbClr val="65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cs typeface="Malgun Gothic"/>
              </a:rPr>
              <a:t>секуляризации: </a:t>
            </a:r>
            <a:r>
              <a:rPr sz="500" spc="5" dirty="0">
                <a:latin typeface="Georgia"/>
                <a:cs typeface="Georgia"/>
              </a:rPr>
              <a:t>Использование </a:t>
            </a:r>
            <a:r>
              <a:rPr sz="500" spc="10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религиозной </a:t>
            </a:r>
            <a:r>
              <a:rPr sz="500" spc="-5" dirty="0">
                <a:latin typeface="Georgia"/>
                <a:cs typeface="Georgia"/>
              </a:rPr>
              <a:t>лексики</a:t>
            </a:r>
            <a:r>
              <a:rPr sz="500" dirty="0">
                <a:latin typeface="Georgia"/>
                <a:cs typeface="Georgia"/>
              </a:rPr>
              <a:t> </a:t>
            </a:r>
            <a:r>
              <a:rPr sz="500" spc="-5" dirty="0">
                <a:latin typeface="Georgia"/>
                <a:cs typeface="Georgia"/>
              </a:rPr>
              <a:t>в</a:t>
            </a:r>
            <a:r>
              <a:rPr sz="500" dirty="0">
                <a:latin typeface="Georgia"/>
                <a:cs typeface="Georgia"/>
              </a:rPr>
              <a:t> светском,</a:t>
            </a:r>
            <a:r>
              <a:rPr sz="500" spc="5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обыденном </a:t>
            </a:r>
            <a:r>
              <a:rPr sz="500" spc="-110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контексте</a:t>
            </a:r>
            <a:r>
              <a:rPr sz="500" spc="25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лишает</a:t>
            </a:r>
            <a:r>
              <a:rPr sz="500" spc="25" dirty="0">
                <a:latin typeface="Georgia"/>
                <a:cs typeface="Georgia"/>
              </a:rPr>
              <a:t> </a:t>
            </a:r>
            <a:r>
              <a:rPr sz="500" spc="20" dirty="0">
                <a:latin typeface="Georgia"/>
                <a:cs typeface="Georgia"/>
              </a:rPr>
              <a:t>её</a:t>
            </a:r>
            <a:r>
              <a:rPr sz="500" spc="25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изначальной</a:t>
            </a:r>
            <a:r>
              <a:rPr sz="500" spc="25" dirty="0">
                <a:latin typeface="Georgia"/>
                <a:cs typeface="Georgia"/>
              </a:rPr>
              <a:t> </a:t>
            </a:r>
            <a:r>
              <a:rPr sz="500" spc="-5" dirty="0">
                <a:latin typeface="Georgia"/>
                <a:cs typeface="Georgia"/>
              </a:rPr>
              <a:t>значимости </a:t>
            </a:r>
            <a:r>
              <a:rPr sz="500" spc="-105" dirty="0">
                <a:latin typeface="Georgia"/>
                <a:cs typeface="Georgia"/>
              </a:rPr>
              <a:t> </a:t>
            </a:r>
            <a:r>
              <a:rPr sz="500" spc="-15" dirty="0">
                <a:latin typeface="Georgia"/>
                <a:cs typeface="Georgia"/>
              </a:rPr>
              <a:t>и</a:t>
            </a:r>
            <a:r>
              <a:rPr sz="500" spc="-10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приучает общество </a:t>
            </a:r>
            <a:r>
              <a:rPr sz="500" spc="-25" dirty="0">
                <a:latin typeface="Georgia"/>
                <a:cs typeface="Georgia"/>
              </a:rPr>
              <a:t>к</a:t>
            </a:r>
            <a:r>
              <a:rPr sz="500" spc="-20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восприятию </a:t>
            </a:r>
            <a:r>
              <a:rPr sz="500" spc="-5" dirty="0">
                <a:latin typeface="Georgia"/>
                <a:cs typeface="Georgia"/>
              </a:rPr>
              <a:t>духовных </a:t>
            </a:r>
            <a:r>
              <a:rPr sz="500" dirty="0">
                <a:latin typeface="Georgia"/>
                <a:cs typeface="Georgia"/>
              </a:rPr>
              <a:t> терминов</a:t>
            </a:r>
            <a:r>
              <a:rPr sz="500" spc="25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как</a:t>
            </a:r>
            <a:r>
              <a:rPr sz="500" spc="30" dirty="0">
                <a:latin typeface="Georgia"/>
                <a:cs typeface="Georgia"/>
              </a:rPr>
              <a:t> </a:t>
            </a:r>
            <a:r>
              <a:rPr sz="500" spc="-10" dirty="0">
                <a:latin typeface="Georgia"/>
                <a:cs typeface="Georgia"/>
              </a:rPr>
              <a:t>обычных</a:t>
            </a:r>
            <a:r>
              <a:rPr sz="500" spc="25" dirty="0">
                <a:latin typeface="Georgia"/>
                <a:cs typeface="Georgia"/>
              </a:rPr>
              <a:t> </a:t>
            </a:r>
            <a:r>
              <a:rPr sz="500" spc="10" dirty="0">
                <a:latin typeface="Georgia"/>
                <a:cs typeface="Georgia"/>
              </a:rPr>
              <a:t>слов,</a:t>
            </a:r>
            <a:r>
              <a:rPr sz="500" spc="30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что</a:t>
            </a:r>
            <a:r>
              <a:rPr sz="500" spc="25" dirty="0">
                <a:latin typeface="Georgia"/>
                <a:cs typeface="Georgia"/>
              </a:rPr>
              <a:t> </a:t>
            </a:r>
            <a:r>
              <a:rPr sz="500" spc="15" dirty="0">
                <a:latin typeface="Georgia"/>
                <a:cs typeface="Georgia"/>
              </a:rPr>
              <a:t>ослабляет</a:t>
            </a:r>
            <a:r>
              <a:rPr sz="500" spc="30" dirty="0">
                <a:latin typeface="Georgia"/>
                <a:cs typeface="Georgia"/>
              </a:rPr>
              <a:t> </a:t>
            </a:r>
            <a:r>
              <a:rPr sz="500" spc="-15" dirty="0">
                <a:latin typeface="Georgia"/>
                <a:cs typeface="Georgia"/>
              </a:rPr>
              <a:t>их </a:t>
            </a:r>
            <a:r>
              <a:rPr sz="500" spc="-105" dirty="0">
                <a:latin typeface="Georgia"/>
                <a:cs typeface="Georgia"/>
              </a:rPr>
              <a:t> </a:t>
            </a:r>
            <a:r>
              <a:rPr sz="500" dirty="0">
                <a:latin typeface="Georgia"/>
                <a:cs typeface="Georgia"/>
              </a:rPr>
              <a:t>культурную</a:t>
            </a:r>
            <a:r>
              <a:rPr sz="500" spc="30" dirty="0">
                <a:latin typeface="Georgia"/>
                <a:cs typeface="Georgia"/>
              </a:rPr>
              <a:t> </a:t>
            </a:r>
            <a:r>
              <a:rPr sz="500" spc="5" dirty="0">
                <a:latin typeface="Georgia"/>
                <a:cs typeface="Georgia"/>
              </a:rPr>
              <a:t>ценность.</a:t>
            </a:r>
            <a:endParaRPr sz="5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650">
              <a:latin typeface="Georgia"/>
              <a:cs typeface="Georgia"/>
            </a:endParaRPr>
          </a:p>
          <a:p>
            <a:pPr marL="12700" marR="988060" indent="-635" algn="ctr">
              <a:lnSpc>
                <a:spcPct val="111100"/>
              </a:lnSpc>
            </a:pPr>
            <a:r>
              <a:rPr sz="500" b="1" u="sng" spc="45" dirty="0">
                <a:solidFill>
                  <a:srgbClr val="FF3131"/>
                </a:solidFill>
                <a:uFill>
                  <a:solidFill>
                    <a:srgbClr val="FF3131"/>
                  </a:solidFill>
                </a:uFill>
                <a:latin typeface="Lucida Sans Unicode"/>
                <a:cs typeface="Lucida Sans Unicode"/>
              </a:rPr>
              <a:t>За</a:t>
            </a:r>
            <a:r>
              <a:rPr sz="500" b="1" spc="45" dirty="0">
                <a:solidFill>
                  <a:srgbClr val="FF3131"/>
                </a:solidFill>
                <a:latin typeface="Lucida Sans Unicode"/>
                <a:cs typeface="Lucida Sans Unicode"/>
              </a:rPr>
              <a:t>д</a:t>
            </a:r>
            <a:r>
              <a:rPr sz="500" b="1" u="sng" spc="45" dirty="0">
                <a:solidFill>
                  <a:srgbClr val="FF3131"/>
                </a:solidFill>
                <a:uFill>
                  <a:solidFill>
                    <a:srgbClr val="FF3131"/>
                  </a:solidFill>
                </a:uFill>
                <a:latin typeface="Lucida Sans Unicode"/>
                <a:cs typeface="Lucida Sans Unicode"/>
              </a:rPr>
              <a:t>ача </a:t>
            </a:r>
            <a:r>
              <a:rPr sz="500" b="1" u="sng" spc="30" dirty="0">
                <a:solidFill>
                  <a:srgbClr val="FF3131"/>
                </a:solidFill>
                <a:uFill>
                  <a:solidFill>
                    <a:srgbClr val="FF3131"/>
                  </a:solidFill>
                </a:uFill>
                <a:latin typeface="Lucida Sans Unicode"/>
                <a:cs typeface="Lucida Sans Unicode"/>
              </a:rPr>
              <a:t>сохранения</a:t>
            </a:r>
            <a:r>
              <a:rPr sz="500" spc="30" dirty="0">
                <a:solidFill>
                  <a:srgbClr val="FF3131"/>
                </a:solidFill>
                <a:latin typeface="Lucida Sans Unicode"/>
                <a:cs typeface="Lucida Sans Unicode"/>
              </a:rPr>
              <a:t>: </a:t>
            </a:r>
            <a:r>
              <a:rPr sz="500" spc="6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Важно </a:t>
            </a:r>
            <a:r>
              <a:rPr sz="500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сохранять </a:t>
            </a:r>
            <a:r>
              <a:rPr sz="500" spc="5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аутентичные </a:t>
            </a:r>
            <a:r>
              <a:rPr sz="500" spc="6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5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значения</a:t>
            </a:r>
            <a:r>
              <a:rPr sz="500" spc="1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религиозных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понятий,</a:t>
            </a:r>
            <a:r>
              <a:rPr sz="500" spc="1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5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чтобы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3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они</a:t>
            </a:r>
            <a:r>
              <a:rPr sz="500" spc="1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продолжали </a:t>
            </a:r>
            <a:r>
              <a:rPr sz="500" spc="-1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6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быть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5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символами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духовности</a:t>
            </a:r>
            <a:r>
              <a:rPr sz="500" spc="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и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5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культуры,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а</a:t>
            </a:r>
            <a:r>
              <a:rPr sz="500" spc="2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не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утратили </a:t>
            </a:r>
            <a:r>
              <a:rPr sz="500" spc="-1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свой </a:t>
            </a:r>
            <a:r>
              <a:rPr sz="500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глубокий </a:t>
            </a:r>
            <a:r>
              <a:rPr sz="500" spc="6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смысл </a:t>
            </a:r>
            <a:r>
              <a:rPr sz="500" spc="2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под </a:t>
            </a:r>
            <a:r>
              <a:rPr sz="500" spc="5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влиянием </a:t>
            </a:r>
            <a:r>
              <a:rPr sz="500" spc="3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цифровизации </a:t>
            </a:r>
            <a:r>
              <a:rPr sz="500" spc="45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и </a:t>
            </a:r>
            <a:r>
              <a:rPr sz="500" spc="5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 </a:t>
            </a:r>
            <a:r>
              <a:rPr sz="500" spc="40" dirty="0">
                <a:solidFill>
                  <a:srgbClr val="7B09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cs typeface="Lucida Sans Unicode"/>
              </a:rPr>
              <a:t>коммерциализации.</a:t>
            </a:r>
            <a:endParaRPr sz="5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7353" y="17202"/>
            <a:ext cx="600074" cy="60007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40" y="55729"/>
            <a:ext cx="542924" cy="54292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5800" y="10968"/>
            <a:ext cx="1752600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spc="-9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b="1" spc="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b="1" spc="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b="1" spc="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r>
              <a:rPr b="1" spc="5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spc="-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b="1" spc="-1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b="1" spc="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</a:t>
            </a:r>
            <a:r>
              <a:rPr b="1" spc="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</a:t>
            </a:r>
            <a:r>
              <a:rPr b="1" spc="-3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</a:t>
            </a:r>
            <a:r>
              <a:rPr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</a:t>
            </a:r>
            <a:r>
              <a:rPr b="1" spc="-1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b="1" spc="-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</a:t>
            </a:r>
            <a:r>
              <a:rPr b="1" spc="-1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4091" y="117860"/>
            <a:ext cx="3088640" cy="1593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4850" marR="638810" algn="ctr">
              <a:lnSpc>
                <a:spcPct val="111100"/>
              </a:lnSpc>
              <a:spcBef>
                <a:spcPts val="100"/>
              </a:spcBef>
            </a:pPr>
            <a:r>
              <a:rPr sz="500" spc="60" dirty="0">
                <a:latin typeface="Trebuchet MS"/>
                <a:cs typeface="Trebuchet MS"/>
              </a:rPr>
              <a:t>В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45" dirty="0">
                <a:latin typeface="Trebuchet MS"/>
                <a:cs typeface="Trebuchet MS"/>
              </a:rPr>
              <a:t>языке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55" dirty="0">
                <a:latin typeface="Trebuchet MS"/>
                <a:cs typeface="Trebuchet MS"/>
              </a:rPr>
              <a:t>Пушкина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религиозные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45" dirty="0">
                <a:latin typeface="Trebuchet MS"/>
                <a:cs typeface="Trebuchet MS"/>
              </a:rPr>
              <a:t>термины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70" dirty="0">
                <a:latin typeface="Trebuchet MS"/>
                <a:cs typeface="Trebuchet MS"/>
              </a:rPr>
              <a:t>отражали </a:t>
            </a:r>
            <a:r>
              <a:rPr sz="500" spc="-135" dirty="0">
                <a:latin typeface="Trebuchet MS"/>
                <a:cs typeface="Trebuchet MS"/>
              </a:rPr>
              <a:t> </a:t>
            </a:r>
            <a:r>
              <a:rPr sz="500" spc="45" dirty="0">
                <a:latin typeface="Trebuchet MS"/>
                <a:cs typeface="Trebuchet MS"/>
              </a:rPr>
              <a:t>духовные</a:t>
            </a:r>
            <a:r>
              <a:rPr sz="500" spc="-30" dirty="0">
                <a:latin typeface="Trebuchet MS"/>
                <a:cs typeface="Trebuchet MS"/>
              </a:rPr>
              <a:t> </a:t>
            </a:r>
            <a:r>
              <a:rPr sz="500" spc="35" dirty="0">
                <a:latin typeface="Trebuchet MS"/>
                <a:cs typeface="Trebuchet MS"/>
              </a:rPr>
              <a:t>идеалы.</a:t>
            </a:r>
            <a:endParaRPr sz="500">
              <a:latin typeface="Trebuchet MS"/>
              <a:cs typeface="Trebuchet MS"/>
            </a:endParaRPr>
          </a:p>
          <a:p>
            <a:pPr marL="615315" marR="549910" algn="ctr">
              <a:lnSpc>
                <a:spcPct val="111100"/>
              </a:lnSpc>
            </a:pPr>
            <a:r>
              <a:rPr sz="500" spc="45" dirty="0">
                <a:latin typeface="Trebuchet MS"/>
                <a:cs typeface="Trebuchet MS"/>
              </a:rPr>
              <a:t>Современные</a:t>
            </a:r>
            <a:r>
              <a:rPr sz="500" spc="-20" dirty="0">
                <a:latin typeface="Trebuchet MS"/>
                <a:cs typeface="Trebuchet MS"/>
              </a:rPr>
              <a:t> </a:t>
            </a:r>
            <a:r>
              <a:rPr sz="500" spc="45" dirty="0">
                <a:latin typeface="Trebuchet MS"/>
                <a:cs typeface="Trebuchet MS"/>
              </a:rPr>
              <a:t>медиа</a:t>
            </a:r>
            <a:r>
              <a:rPr sz="500" spc="-15" dirty="0">
                <a:latin typeface="Trebuchet MS"/>
                <a:cs typeface="Trebuchet MS"/>
              </a:rPr>
              <a:t> </a:t>
            </a:r>
            <a:r>
              <a:rPr sz="500" spc="55" dirty="0">
                <a:latin typeface="Trebuchet MS"/>
                <a:cs typeface="Trebuchet MS"/>
              </a:rPr>
              <a:t>трансформируют</a:t>
            </a:r>
            <a:r>
              <a:rPr sz="500" spc="-15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эти</a:t>
            </a:r>
            <a:r>
              <a:rPr sz="500" spc="-15" dirty="0">
                <a:latin typeface="Trebuchet MS"/>
                <a:cs typeface="Trebuchet MS"/>
              </a:rPr>
              <a:t> </a:t>
            </a:r>
            <a:r>
              <a:rPr sz="500" spc="30" dirty="0">
                <a:latin typeface="Trebuchet MS"/>
                <a:cs typeface="Trebuchet MS"/>
              </a:rPr>
              <a:t>термины,</a:t>
            </a:r>
            <a:r>
              <a:rPr sz="500" spc="-15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что </a:t>
            </a:r>
            <a:r>
              <a:rPr sz="500" spc="-135" dirty="0">
                <a:latin typeface="Trebuchet MS"/>
                <a:cs typeface="Trebuchet MS"/>
              </a:rPr>
              <a:t> </a:t>
            </a:r>
            <a:r>
              <a:rPr sz="500" spc="30" dirty="0">
                <a:latin typeface="Trebuchet MS"/>
                <a:cs typeface="Trebuchet MS"/>
              </a:rPr>
              <a:t>ведет</a:t>
            </a:r>
            <a:r>
              <a:rPr sz="500" spc="-30" dirty="0">
                <a:latin typeface="Trebuchet MS"/>
                <a:cs typeface="Trebuchet MS"/>
              </a:rPr>
              <a:t> </a:t>
            </a:r>
            <a:r>
              <a:rPr sz="500" spc="80" dirty="0">
                <a:latin typeface="Trebuchet MS"/>
                <a:cs typeface="Trebuchet MS"/>
              </a:rPr>
              <a:t>к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45" dirty="0">
                <a:latin typeface="Trebuchet MS"/>
                <a:cs typeface="Trebuchet MS"/>
              </a:rPr>
              <a:t>их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55" dirty="0">
                <a:latin typeface="Trebuchet MS"/>
                <a:cs typeface="Trebuchet MS"/>
              </a:rPr>
              <a:t>упрощению</a:t>
            </a:r>
            <a:r>
              <a:rPr sz="500" spc="-30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и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изменению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смысла.</a:t>
            </a:r>
            <a:endParaRPr sz="500">
              <a:latin typeface="Trebuchet MS"/>
              <a:cs typeface="Trebuchet MS"/>
            </a:endParaRPr>
          </a:p>
          <a:p>
            <a:pPr marL="676910" marR="611505" algn="ctr">
              <a:lnSpc>
                <a:spcPct val="111100"/>
              </a:lnSpc>
            </a:pPr>
            <a:r>
              <a:rPr sz="500" spc="80" dirty="0">
                <a:latin typeface="Trebuchet MS"/>
                <a:cs typeface="Trebuchet MS"/>
              </a:rPr>
              <a:t>Важно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60" dirty="0">
                <a:latin typeface="Trebuchet MS"/>
                <a:cs typeface="Trebuchet MS"/>
              </a:rPr>
              <a:t>бережно</a:t>
            </a:r>
            <a:r>
              <a:rPr sz="500" spc="-20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относиться</a:t>
            </a:r>
            <a:r>
              <a:rPr sz="500" spc="-20" dirty="0">
                <a:latin typeface="Trebuchet MS"/>
                <a:cs typeface="Trebuchet MS"/>
              </a:rPr>
              <a:t> </a:t>
            </a:r>
            <a:r>
              <a:rPr sz="500" spc="80" dirty="0">
                <a:latin typeface="Trebuchet MS"/>
                <a:cs typeface="Trebuchet MS"/>
              </a:rPr>
              <a:t>к</a:t>
            </a:r>
            <a:r>
              <a:rPr sz="500" spc="-20" dirty="0">
                <a:latin typeface="Trebuchet MS"/>
                <a:cs typeface="Trebuchet MS"/>
              </a:rPr>
              <a:t> </a:t>
            </a:r>
            <a:r>
              <a:rPr sz="500" spc="40" dirty="0">
                <a:latin typeface="Trebuchet MS"/>
                <a:cs typeface="Trebuchet MS"/>
              </a:rPr>
              <a:t>религиозной</a:t>
            </a:r>
            <a:r>
              <a:rPr sz="500" spc="-20" dirty="0">
                <a:latin typeface="Trebuchet MS"/>
                <a:cs typeface="Trebuchet MS"/>
              </a:rPr>
              <a:t> </a:t>
            </a:r>
            <a:r>
              <a:rPr sz="500" spc="35" dirty="0">
                <a:latin typeface="Trebuchet MS"/>
                <a:cs typeface="Trebuchet MS"/>
              </a:rPr>
              <a:t>лексике, </a:t>
            </a:r>
            <a:r>
              <a:rPr sz="500" spc="-135" dirty="0">
                <a:latin typeface="Trebuchet MS"/>
                <a:cs typeface="Trebuchet MS"/>
              </a:rPr>
              <a:t> </a:t>
            </a:r>
            <a:r>
              <a:rPr sz="500" spc="45" dirty="0">
                <a:latin typeface="Trebuchet MS"/>
                <a:cs typeface="Trebuchet MS"/>
              </a:rPr>
              <a:t>чтобы</a:t>
            </a:r>
            <a:r>
              <a:rPr sz="500" spc="-30" dirty="0">
                <a:latin typeface="Trebuchet MS"/>
                <a:cs typeface="Trebuchet MS"/>
              </a:rPr>
              <a:t> </a:t>
            </a:r>
            <a:r>
              <a:rPr sz="500" spc="50" dirty="0">
                <a:latin typeface="Trebuchet MS"/>
                <a:cs typeface="Trebuchet MS"/>
              </a:rPr>
              <a:t>сохранить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20" dirty="0">
                <a:latin typeface="Trebuchet MS"/>
                <a:cs typeface="Trebuchet MS"/>
              </a:rPr>
              <a:t>её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50" dirty="0">
                <a:latin typeface="Trebuchet MS"/>
                <a:cs typeface="Trebuchet MS"/>
              </a:rPr>
              <a:t>культурное</a:t>
            </a:r>
            <a:r>
              <a:rPr sz="500" spc="-25" dirty="0">
                <a:latin typeface="Trebuchet MS"/>
                <a:cs typeface="Trebuchet MS"/>
              </a:rPr>
              <a:t> </a:t>
            </a:r>
            <a:r>
              <a:rPr sz="500" spc="25" dirty="0">
                <a:latin typeface="Trebuchet MS"/>
                <a:cs typeface="Trebuchet MS"/>
              </a:rPr>
              <a:t>значение.</a:t>
            </a:r>
            <a:endParaRPr sz="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6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350" b="1" spc="25" dirty="0">
                <a:solidFill>
                  <a:srgbClr val="7B0909"/>
                </a:solidFill>
                <a:latin typeface="Tahoma"/>
                <a:cs typeface="Tahoma"/>
              </a:rPr>
              <a:t>Александр</a:t>
            </a:r>
            <a:r>
              <a:rPr sz="350" b="1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35" dirty="0">
                <a:solidFill>
                  <a:srgbClr val="7B0909"/>
                </a:solidFill>
                <a:latin typeface="Tahoma"/>
                <a:cs typeface="Tahoma"/>
              </a:rPr>
              <a:t>Пушкин</a:t>
            </a:r>
            <a:r>
              <a:rPr sz="350" b="1" spc="5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25" dirty="0">
                <a:solidFill>
                  <a:srgbClr val="7B0909"/>
                </a:solidFill>
                <a:latin typeface="Tahoma"/>
                <a:cs typeface="Tahoma"/>
              </a:rPr>
              <a:t>был</a:t>
            </a:r>
            <a:r>
              <a:rPr sz="350" b="1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35" dirty="0">
                <a:solidFill>
                  <a:srgbClr val="7B0909"/>
                </a:solidFill>
                <a:latin typeface="Tahoma"/>
                <a:cs typeface="Tahoma"/>
              </a:rPr>
              <a:t>верующим</a:t>
            </a:r>
            <a:r>
              <a:rPr sz="350" b="1" spc="5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25" dirty="0">
                <a:solidFill>
                  <a:srgbClr val="7B0909"/>
                </a:solidFill>
                <a:latin typeface="Tahoma"/>
                <a:cs typeface="Tahoma"/>
              </a:rPr>
              <a:t>человеком,</a:t>
            </a:r>
            <a:r>
              <a:rPr sz="350" b="1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50" dirty="0">
                <a:solidFill>
                  <a:srgbClr val="7B0909"/>
                </a:solidFill>
                <a:latin typeface="Tahoma"/>
                <a:cs typeface="Tahoma"/>
              </a:rPr>
              <a:t>и</a:t>
            </a:r>
            <a:r>
              <a:rPr sz="350" b="1" spc="5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15" dirty="0">
                <a:solidFill>
                  <a:srgbClr val="7B0909"/>
                </a:solidFill>
                <a:latin typeface="Tahoma"/>
                <a:cs typeface="Tahoma"/>
              </a:rPr>
              <a:t>его</a:t>
            </a:r>
            <a:r>
              <a:rPr sz="350" b="1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30" dirty="0">
                <a:solidFill>
                  <a:srgbClr val="7B0909"/>
                </a:solidFill>
                <a:latin typeface="Tahoma"/>
                <a:cs typeface="Tahoma"/>
              </a:rPr>
              <a:t>религиозные</a:t>
            </a:r>
            <a:r>
              <a:rPr sz="350" b="1" spc="5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25" dirty="0">
                <a:solidFill>
                  <a:srgbClr val="7B0909"/>
                </a:solidFill>
                <a:latin typeface="Tahoma"/>
                <a:cs typeface="Tahoma"/>
              </a:rPr>
              <a:t>взгляды</a:t>
            </a:r>
            <a:r>
              <a:rPr sz="350" b="1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35" dirty="0">
                <a:solidFill>
                  <a:srgbClr val="7B0909"/>
                </a:solidFill>
                <a:latin typeface="Tahoma"/>
                <a:cs typeface="Tahoma"/>
              </a:rPr>
              <a:t>нашли</a:t>
            </a:r>
            <a:r>
              <a:rPr sz="350" b="1" spc="5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25" dirty="0">
                <a:solidFill>
                  <a:srgbClr val="7B0909"/>
                </a:solidFill>
                <a:latin typeface="Tahoma"/>
                <a:cs typeface="Tahoma"/>
              </a:rPr>
              <a:t>отражение</a:t>
            </a:r>
            <a:r>
              <a:rPr sz="350" b="1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30" dirty="0">
                <a:solidFill>
                  <a:srgbClr val="7B0909"/>
                </a:solidFill>
                <a:latin typeface="Tahoma"/>
                <a:cs typeface="Tahoma"/>
              </a:rPr>
              <a:t>в</a:t>
            </a:r>
            <a:r>
              <a:rPr sz="350" b="1" spc="5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15" dirty="0">
                <a:solidFill>
                  <a:srgbClr val="7B0909"/>
                </a:solidFill>
                <a:latin typeface="Tahoma"/>
                <a:cs typeface="Tahoma"/>
              </a:rPr>
              <a:t>его</a:t>
            </a:r>
            <a:r>
              <a:rPr sz="350" b="1" spc="5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350" b="1" spc="25" dirty="0">
                <a:solidFill>
                  <a:srgbClr val="7B0909"/>
                </a:solidFill>
                <a:latin typeface="Tahoma"/>
                <a:cs typeface="Tahoma"/>
              </a:rPr>
              <a:t>произведениях.</a:t>
            </a:r>
            <a:endParaRPr sz="350">
              <a:latin typeface="Tahoma"/>
              <a:cs typeface="Tahoma"/>
            </a:endParaRPr>
          </a:p>
          <a:p>
            <a:pPr marL="7620" algn="ctr">
              <a:lnSpc>
                <a:spcPct val="100000"/>
              </a:lnSpc>
              <a:spcBef>
                <a:spcPts val="80"/>
              </a:spcBef>
            </a:pP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В</a:t>
            </a:r>
            <a:r>
              <a:rPr sz="400" b="1" u="sng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произведениях</a:t>
            </a:r>
            <a:r>
              <a:rPr sz="400" b="1" u="sng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Пушкина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часто</a:t>
            </a:r>
            <a:r>
              <a:rPr sz="400" b="1" u="sng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встречается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религиозная</a:t>
            </a:r>
            <a:r>
              <a:rPr sz="400" b="1" u="sng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лексика</a:t>
            </a:r>
            <a:r>
              <a:rPr sz="400" b="1" spc="-5" dirty="0">
                <a:latin typeface="Tahoma"/>
                <a:cs typeface="Tahoma"/>
              </a:rPr>
              <a:t>.</a:t>
            </a:r>
            <a:endParaRPr sz="400">
              <a:latin typeface="Tahoma"/>
              <a:cs typeface="Tahoma"/>
            </a:endParaRPr>
          </a:p>
          <a:p>
            <a:pPr marL="7620" algn="ctr">
              <a:lnSpc>
                <a:spcPct val="100000"/>
              </a:lnSpc>
              <a:spcBef>
                <a:spcPts val="75"/>
              </a:spcBef>
            </a:pPr>
            <a:r>
              <a:rPr sz="400" spc="10" dirty="0">
                <a:latin typeface="Tahoma"/>
                <a:cs typeface="Tahoma"/>
              </a:rPr>
              <a:t>Например,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слово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b="1" spc="-20" dirty="0">
                <a:solidFill>
                  <a:srgbClr val="FF3131"/>
                </a:solidFill>
                <a:latin typeface="Tahoma"/>
                <a:cs typeface="Tahoma"/>
              </a:rPr>
              <a:t>«бог»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встречается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112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dirty="0">
                <a:latin typeface="Tahoma"/>
                <a:cs typeface="Tahoma"/>
              </a:rPr>
              <a:t>раз,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«душа»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 </a:t>
            </a:r>
            <a:r>
              <a:rPr sz="400" spc="35" dirty="0">
                <a:latin typeface="Tahoma"/>
                <a:cs typeface="Tahoma"/>
              </a:rPr>
              <a:t>—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-5" dirty="0">
                <a:latin typeface="Tahoma"/>
                <a:cs typeface="Tahoma"/>
              </a:rPr>
              <a:t>82,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b="1" spc="-5" dirty="0">
                <a:solidFill>
                  <a:srgbClr val="FF3131"/>
                </a:solidFill>
                <a:latin typeface="Tahoma"/>
                <a:cs typeface="Tahoma"/>
              </a:rPr>
              <a:t>«молитва»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 </a:t>
            </a:r>
            <a:r>
              <a:rPr sz="400" spc="35" dirty="0">
                <a:latin typeface="Tahoma"/>
                <a:cs typeface="Tahoma"/>
              </a:rPr>
              <a:t>—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-5" dirty="0">
                <a:latin typeface="Tahoma"/>
                <a:cs typeface="Tahoma"/>
              </a:rPr>
              <a:t>26,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«святой» </a:t>
            </a:r>
            <a:r>
              <a:rPr sz="400" spc="35" dirty="0">
                <a:latin typeface="Tahoma"/>
                <a:cs typeface="Tahoma"/>
              </a:rPr>
              <a:t>—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-5" dirty="0">
                <a:latin typeface="Tahoma"/>
                <a:cs typeface="Tahoma"/>
              </a:rPr>
              <a:t>15,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«вера»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 </a:t>
            </a:r>
            <a:r>
              <a:rPr sz="400" spc="35" dirty="0">
                <a:latin typeface="Tahoma"/>
                <a:cs typeface="Tahoma"/>
              </a:rPr>
              <a:t>—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-5" dirty="0">
                <a:latin typeface="Tahoma"/>
                <a:cs typeface="Tahoma"/>
              </a:rPr>
              <a:t>15,</a:t>
            </a:r>
            <a:endParaRPr sz="4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sz="400" b="1" spc="-45" dirty="0">
                <a:solidFill>
                  <a:srgbClr val="FF3131"/>
                </a:solidFill>
                <a:latin typeface="Tahoma"/>
                <a:cs typeface="Tahoma"/>
              </a:rPr>
              <a:t>«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бл</a:t>
            </a:r>
            <a:r>
              <a:rPr sz="400" b="1" spc="-5" dirty="0">
                <a:solidFill>
                  <a:srgbClr val="FF3131"/>
                </a:solidFill>
                <a:latin typeface="Tahoma"/>
                <a:cs typeface="Tahoma"/>
              </a:rPr>
              <a:t>а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г</a:t>
            </a:r>
            <a:r>
              <a:rPr sz="400" b="1" spc="-5" dirty="0">
                <a:solidFill>
                  <a:srgbClr val="FF3131"/>
                </a:solidFill>
                <a:latin typeface="Tahoma"/>
                <a:cs typeface="Tahoma"/>
              </a:rPr>
              <a:t>о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с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л</a:t>
            </a:r>
            <a:r>
              <a:rPr sz="400" b="1" spc="-5" dirty="0">
                <a:solidFill>
                  <a:srgbClr val="FF3131"/>
                </a:solidFill>
                <a:latin typeface="Tahoma"/>
                <a:cs typeface="Tahoma"/>
              </a:rPr>
              <a:t>о</a:t>
            </a:r>
            <a:r>
              <a:rPr sz="400" b="1" dirty="0">
                <a:solidFill>
                  <a:srgbClr val="FF3131"/>
                </a:solidFill>
                <a:latin typeface="Tahoma"/>
                <a:cs typeface="Tahoma"/>
              </a:rPr>
              <a:t>в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е</a:t>
            </a:r>
            <a:r>
              <a:rPr sz="400" b="1" dirty="0">
                <a:solidFill>
                  <a:srgbClr val="FF3131"/>
                </a:solidFill>
                <a:latin typeface="Tahoma"/>
                <a:cs typeface="Tahoma"/>
              </a:rPr>
              <a:t>н</a:t>
            </a:r>
            <a:r>
              <a:rPr sz="400" b="1" spc="20" dirty="0">
                <a:solidFill>
                  <a:srgbClr val="FF3131"/>
                </a:solidFill>
                <a:latin typeface="Tahoma"/>
                <a:cs typeface="Tahoma"/>
              </a:rPr>
              <a:t>и</a:t>
            </a:r>
            <a:r>
              <a:rPr sz="400" b="1" spc="-10" dirty="0">
                <a:solidFill>
                  <a:srgbClr val="FF3131"/>
                </a:solidFill>
                <a:latin typeface="Tahoma"/>
                <a:cs typeface="Tahoma"/>
              </a:rPr>
              <a:t>е</a:t>
            </a:r>
            <a:r>
              <a:rPr sz="400" b="1" spc="-40" dirty="0">
                <a:solidFill>
                  <a:srgbClr val="FF3131"/>
                </a:solidFill>
                <a:latin typeface="Tahoma"/>
                <a:cs typeface="Tahoma"/>
              </a:rPr>
              <a:t>»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 </a:t>
            </a:r>
            <a:r>
              <a:rPr sz="400" spc="35" dirty="0">
                <a:latin typeface="Tahoma"/>
                <a:cs typeface="Tahoma"/>
              </a:rPr>
              <a:t>—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11</a:t>
            </a:r>
            <a:r>
              <a:rPr sz="400" spc="-20" dirty="0">
                <a:latin typeface="Tahoma"/>
                <a:cs typeface="Tahoma"/>
              </a:rPr>
              <a:t>,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b="1" spc="-45" dirty="0">
                <a:solidFill>
                  <a:srgbClr val="FF3131"/>
                </a:solidFill>
                <a:latin typeface="Tahoma"/>
                <a:cs typeface="Tahoma"/>
              </a:rPr>
              <a:t>«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г</a:t>
            </a:r>
            <a:r>
              <a:rPr sz="400" b="1" spc="-5" dirty="0">
                <a:solidFill>
                  <a:srgbClr val="FF3131"/>
                </a:solidFill>
                <a:latin typeface="Tahoma"/>
                <a:cs typeface="Tahoma"/>
              </a:rPr>
              <a:t>о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с</a:t>
            </a:r>
            <a:r>
              <a:rPr sz="400" b="1" spc="-5" dirty="0">
                <a:solidFill>
                  <a:srgbClr val="FF3131"/>
                </a:solidFill>
                <a:latin typeface="Tahoma"/>
                <a:cs typeface="Tahoma"/>
              </a:rPr>
              <a:t>по</a:t>
            </a:r>
            <a:r>
              <a:rPr sz="400" b="1" dirty="0">
                <a:solidFill>
                  <a:srgbClr val="FF3131"/>
                </a:solidFill>
                <a:latin typeface="Tahoma"/>
                <a:cs typeface="Tahoma"/>
              </a:rPr>
              <a:t>д</a:t>
            </a:r>
            <a:r>
              <a:rPr sz="400" b="1" spc="10" dirty="0">
                <a:solidFill>
                  <a:srgbClr val="FF3131"/>
                </a:solidFill>
                <a:latin typeface="Tahoma"/>
                <a:cs typeface="Tahoma"/>
              </a:rPr>
              <a:t>ь</a:t>
            </a:r>
            <a:r>
              <a:rPr sz="400" b="1" spc="-40" dirty="0">
                <a:solidFill>
                  <a:srgbClr val="FF3131"/>
                </a:solidFill>
                <a:latin typeface="Tahoma"/>
                <a:cs typeface="Tahoma"/>
              </a:rPr>
              <a:t>»</a:t>
            </a:r>
            <a:r>
              <a:rPr sz="400" b="1" spc="-15" dirty="0">
                <a:solidFill>
                  <a:srgbClr val="FF3131"/>
                </a:solidFill>
                <a:latin typeface="Tahoma"/>
                <a:cs typeface="Tahoma"/>
              </a:rPr>
              <a:t> </a:t>
            </a:r>
            <a:r>
              <a:rPr sz="400" spc="35" dirty="0">
                <a:latin typeface="Tahoma"/>
                <a:cs typeface="Tahoma"/>
              </a:rPr>
              <a:t>—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10</a:t>
            </a:r>
            <a:r>
              <a:rPr sz="400" spc="-20" dirty="0">
                <a:latin typeface="Tahoma"/>
                <a:cs typeface="Tahoma"/>
              </a:rPr>
              <a:t>.</a:t>
            </a:r>
            <a:endParaRPr sz="400">
              <a:latin typeface="Tahoma"/>
              <a:cs typeface="Tahoma"/>
            </a:endParaRPr>
          </a:p>
          <a:p>
            <a:pPr marL="7620" algn="ctr">
              <a:lnSpc>
                <a:spcPct val="100000"/>
              </a:lnSpc>
              <a:spcBef>
                <a:spcPts val="70"/>
              </a:spcBef>
            </a:pPr>
            <a:r>
              <a:rPr sz="400" b="1" u="sng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Некоторые</a:t>
            </a:r>
            <a:r>
              <a:rPr sz="400" b="1" u="sng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произведения,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spc="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в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которых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отражено</a:t>
            </a:r>
            <a:r>
              <a:rPr sz="400" b="1" u="sng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отношение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Пушкина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spc="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к</a:t>
            </a:r>
            <a:r>
              <a:rPr sz="4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400" b="1" u="sng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религии</a:t>
            </a:r>
            <a:r>
              <a:rPr sz="400" b="1" dirty="0">
                <a:latin typeface="Tahoma"/>
                <a:cs typeface="Tahoma"/>
              </a:rPr>
              <a:t>:</a:t>
            </a:r>
            <a:endParaRPr sz="4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75"/>
              </a:spcBef>
            </a:pPr>
            <a:r>
              <a:rPr sz="400" b="1" dirty="0">
                <a:solidFill>
                  <a:srgbClr val="7B0909"/>
                </a:solidFill>
                <a:latin typeface="Tahoma"/>
                <a:cs typeface="Tahoma"/>
              </a:rPr>
              <a:t>Стихотворение</a:t>
            </a:r>
            <a:r>
              <a:rPr sz="400" b="1" spc="-10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400" b="1" spc="-35" dirty="0">
                <a:solidFill>
                  <a:srgbClr val="7B0909"/>
                </a:solidFill>
                <a:latin typeface="Tahoma"/>
                <a:cs typeface="Tahoma"/>
              </a:rPr>
              <a:t>«19</a:t>
            </a:r>
            <a:r>
              <a:rPr sz="400" b="1" spc="-10" dirty="0">
                <a:solidFill>
                  <a:srgbClr val="7B0909"/>
                </a:solidFill>
                <a:latin typeface="Tahoma"/>
                <a:cs typeface="Tahoma"/>
              </a:rPr>
              <a:t> октября»</a:t>
            </a:r>
            <a:r>
              <a:rPr sz="400" spc="-10" dirty="0">
                <a:latin typeface="Tahoma"/>
                <a:cs typeface="Tahoma"/>
              </a:rPr>
              <a:t>.</a:t>
            </a:r>
            <a:r>
              <a:rPr sz="400" spc="-1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Поэт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предчувствует</a:t>
            </a:r>
            <a:r>
              <a:rPr sz="400" spc="-15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свою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смерть</a:t>
            </a:r>
            <a:r>
              <a:rPr sz="400" spc="-15" dirty="0">
                <a:latin typeface="Tahoma"/>
                <a:cs typeface="Tahoma"/>
              </a:rPr>
              <a:t> </a:t>
            </a:r>
            <a:r>
              <a:rPr sz="400" spc="25" dirty="0">
                <a:latin typeface="Tahoma"/>
                <a:cs typeface="Tahoma"/>
              </a:rPr>
              <a:t>и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говорит,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что</a:t>
            </a:r>
            <a:r>
              <a:rPr sz="400" spc="-1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после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смерти</a:t>
            </a:r>
            <a:r>
              <a:rPr sz="400" spc="-1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все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предстанут</a:t>
            </a:r>
            <a:r>
              <a:rPr sz="400" spc="-1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перед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Богом.</a:t>
            </a:r>
            <a:endParaRPr sz="400">
              <a:latin typeface="Tahoma"/>
              <a:cs typeface="Tahoma"/>
            </a:endParaRPr>
          </a:p>
          <a:p>
            <a:pPr marL="101600" marR="85725" algn="ctr">
              <a:lnSpc>
                <a:spcPct val="114999"/>
              </a:lnSpc>
            </a:pPr>
            <a:r>
              <a:rPr sz="400" b="1" spc="-5" dirty="0">
                <a:solidFill>
                  <a:srgbClr val="7B0909"/>
                </a:solidFill>
                <a:latin typeface="Tahoma"/>
                <a:cs typeface="Tahoma"/>
              </a:rPr>
              <a:t>Трагедия </a:t>
            </a:r>
            <a:r>
              <a:rPr sz="400" b="1" spc="-10" dirty="0">
                <a:solidFill>
                  <a:srgbClr val="7B0909"/>
                </a:solidFill>
                <a:latin typeface="Tahoma"/>
                <a:cs typeface="Tahoma"/>
              </a:rPr>
              <a:t>«Пир </a:t>
            </a:r>
            <a:r>
              <a:rPr sz="400" b="1" dirty="0">
                <a:solidFill>
                  <a:srgbClr val="7B0909"/>
                </a:solidFill>
                <a:latin typeface="Tahoma"/>
                <a:cs typeface="Tahoma"/>
              </a:rPr>
              <a:t>во время </a:t>
            </a:r>
            <a:r>
              <a:rPr sz="400" b="1" spc="-5" dirty="0">
                <a:solidFill>
                  <a:srgbClr val="7B0909"/>
                </a:solidFill>
                <a:latin typeface="Tahoma"/>
                <a:cs typeface="Tahoma"/>
              </a:rPr>
              <a:t>чумы». </a:t>
            </a:r>
            <a:r>
              <a:rPr sz="400" spc="10" dirty="0">
                <a:latin typeface="Tahoma"/>
                <a:cs typeface="Tahoma"/>
              </a:rPr>
              <a:t>Поэт показывает </a:t>
            </a:r>
            <a:r>
              <a:rPr sz="400" spc="5" dirty="0">
                <a:latin typeface="Tahoma"/>
                <a:cs typeface="Tahoma"/>
              </a:rPr>
              <a:t>контраст между </a:t>
            </a:r>
            <a:r>
              <a:rPr sz="400" spc="15" dirty="0">
                <a:latin typeface="Tahoma"/>
                <a:cs typeface="Tahoma"/>
              </a:rPr>
              <a:t>священным </a:t>
            </a:r>
            <a:r>
              <a:rPr sz="400" spc="10" dirty="0">
                <a:latin typeface="Tahoma"/>
                <a:cs typeface="Tahoma"/>
              </a:rPr>
              <a:t>таинством смерти </a:t>
            </a:r>
            <a:r>
              <a:rPr sz="400" spc="25" dirty="0">
                <a:latin typeface="Tahoma"/>
                <a:cs typeface="Tahoma"/>
              </a:rPr>
              <a:t>и </a:t>
            </a:r>
            <a:r>
              <a:rPr sz="400" spc="10" dirty="0">
                <a:latin typeface="Tahoma"/>
                <a:cs typeface="Tahoma"/>
              </a:rPr>
              <a:t>легкомыслием </a:t>
            </a:r>
            <a:r>
              <a:rPr sz="400" spc="15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людей,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способным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отдаваться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наслаждениям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на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краю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могилы.</a:t>
            </a:r>
            <a:endParaRPr sz="400">
              <a:latin typeface="Tahoma"/>
              <a:cs typeface="Tahoma"/>
            </a:endParaRPr>
          </a:p>
          <a:p>
            <a:pPr marL="102235" marR="86995" algn="ctr">
              <a:lnSpc>
                <a:spcPct val="114999"/>
              </a:lnSpc>
            </a:pPr>
            <a:r>
              <a:rPr sz="400" b="1" dirty="0">
                <a:solidFill>
                  <a:srgbClr val="7B0909"/>
                </a:solidFill>
                <a:latin typeface="Tahoma"/>
                <a:cs typeface="Tahoma"/>
              </a:rPr>
              <a:t>Поэма</a:t>
            </a:r>
            <a:r>
              <a:rPr sz="400" b="1" spc="-15" dirty="0">
                <a:solidFill>
                  <a:srgbClr val="7B0909"/>
                </a:solidFill>
                <a:latin typeface="Tahoma"/>
                <a:cs typeface="Tahoma"/>
              </a:rPr>
              <a:t> «Полтава».</a:t>
            </a:r>
            <a:r>
              <a:rPr sz="400" b="1" spc="-10" dirty="0">
                <a:solidFill>
                  <a:srgbClr val="7B0909"/>
                </a:solidFill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Автор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верит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в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dirty="0">
                <a:latin typeface="Tahoma"/>
                <a:cs typeface="Tahoma"/>
              </a:rPr>
              <a:t>Бога,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в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бессмертие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души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25" dirty="0">
                <a:latin typeface="Tahoma"/>
                <a:cs typeface="Tahoma"/>
              </a:rPr>
              <a:t>и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вечную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неразрывную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связь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молитвы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между</a:t>
            </a:r>
            <a:r>
              <a:rPr sz="400" spc="-20" dirty="0">
                <a:latin typeface="Tahoma"/>
                <a:cs typeface="Tahoma"/>
              </a:rPr>
              <a:t> </a:t>
            </a:r>
            <a:r>
              <a:rPr sz="400" spc="20" dirty="0">
                <a:latin typeface="Tahoma"/>
                <a:cs typeface="Tahoma"/>
              </a:rPr>
              <a:t>живыми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25" dirty="0">
                <a:latin typeface="Tahoma"/>
                <a:cs typeface="Tahoma"/>
              </a:rPr>
              <a:t>и </a:t>
            </a:r>
            <a:r>
              <a:rPr sz="400" spc="30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умершими.</a:t>
            </a:r>
            <a:endParaRPr sz="400">
              <a:latin typeface="Tahoma"/>
              <a:cs typeface="Tahoma"/>
            </a:endParaRPr>
          </a:p>
          <a:p>
            <a:pPr marL="50165" marR="34290" algn="ctr">
              <a:lnSpc>
                <a:spcPct val="114999"/>
              </a:lnSpc>
            </a:pPr>
            <a:r>
              <a:rPr sz="400" b="1" dirty="0">
                <a:solidFill>
                  <a:srgbClr val="7B0909"/>
                </a:solidFill>
                <a:latin typeface="Tahoma"/>
                <a:cs typeface="Tahoma"/>
              </a:rPr>
              <a:t>Роман </a:t>
            </a:r>
            <a:r>
              <a:rPr sz="400" b="1" spc="-5" dirty="0">
                <a:solidFill>
                  <a:srgbClr val="7B0909"/>
                </a:solidFill>
                <a:latin typeface="Tahoma"/>
                <a:cs typeface="Tahoma"/>
              </a:rPr>
              <a:t>«Евгений </a:t>
            </a:r>
            <a:r>
              <a:rPr sz="400" b="1" spc="-10" dirty="0">
                <a:solidFill>
                  <a:srgbClr val="7B0909"/>
                </a:solidFill>
                <a:latin typeface="Tahoma"/>
                <a:cs typeface="Tahoma"/>
              </a:rPr>
              <a:t>Онегин». </a:t>
            </a:r>
            <a:r>
              <a:rPr sz="400" spc="15" dirty="0">
                <a:latin typeface="Tahoma"/>
                <a:cs typeface="Tahoma"/>
              </a:rPr>
              <a:t>Вопросы веры в </a:t>
            </a:r>
            <a:r>
              <a:rPr sz="400" dirty="0">
                <a:latin typeface="Tahoma"/>
                <a:cs typeface="Tahoma"/>
              </a:rPr>
              <a:t>Бога, </a:t>
            </a:r>
            <a:r>
              <a:rPr sz="400" spc="15" dirty="0">
                <a:latin typeface="Tahoma"/>
                <a:cs typeface="Tahoma"/>
              </a:rPr>
              <a:t>вопросы </a:t>
            </a:r>
            <a:r>
              <a:rPr sz="400" spc="20" dirty="0">
                <a:latin typeface="Tahoma"/>
                <a:cs typeface="Tahoma"/>
              </a:rPr>
              <a:t>о </a:t>
            </a:r>
            <a:r>
              <a:rPr sz="400" spc="10" dirty="0">
                <a:latin typeface="Tahoma"/>
                <a:cs typeface="Tahoma"/>
              </a:rPr>
              <a:t>смерти </a:t>
            </a:r>
            <a:r>
              <a:rPr sz="400" spc="25" dirty="0">
                <a:latin typeface="Tahoma"/>
                <a:cs typeface="Tahoma"/>
              </a:rPr>
              <a:t>и </a:t>
            </a:r>
            <a:r>
              <a:rPr sz="400" spc="10" dirty="0">
                <a:latin typeface="Tahoma"/>
                <a:cs typeface="Tahoma"/>
              </a:rPr>
              <a:t>бессмертии </a:t>
            </a:r>
            <a:r>
              <a:rPr sz="400" spc="15" dirty="0">
                <a:latin typeface="Tahoma"/>
                <a:cs typeface="Tahoma"/>
              </a:rPr>
              <a:t>души были темой </a:t>
            </a:r>
            <a:r>
              <a:rPr sz="400" spc="5" dirty="0">
                <a:latin typeface="Tahoma"/>
                <a:cs typeface="Tahoma"/>
              </a:rPr>
              <a:t>обсуждения между </a:t>
            </a:r>
            <a:r>
              <a:rPr sz="400" spc="-110" dirty="0">
                <a:latin typeface="Tahoma"/>
                <a:cs typeface="Tahoma"/>
              </a:rPr>
              <a:t> </a:t>
            </a:r>
            <a:r>
              <a:rPr sz="400" spc="20" dirty="0">
                <a:latin typeface="Tahoma"/>
                <a:cs typeface="Tahoma"/>
              </a:rPr>
              <a:t>Онегиным</a:t>
            </a:r>
            <a:r>
              <a:rPr sz="400" spc="-30" dirty="0">
                <a:latin typeface="Tahoma"/>
                <a:cs typeface="Tahoma"/>
              </a:rPr>
              <a:t> </a:t>
            </a:r>
            <a:r>
              <a:rPr sz="400" spc="25" dirty="0">
                <a:latin typeface="Tahoma"/>
                <a:cs typeface="Tahoma"/>
              </a:rPr>
              <a:t>и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Ленским.</a:t>
            </a:r>
            <a:endParaRPr sz="400">
              <a:latin typeface="Tahoma"/>
              <a:cs typeface="Tahoma"/>
            </a:endParaRPr>
          </a:p>
          <a:p>
            <a:pPr marL="20320" marR="5080" algn="ctr">
              <a:lnSpc>
                <a:spcPct val="114999"/>
              </a:lnSpc>
            </a:pPr>
            <a:r>
              <a:rPr sz="400" b="1" spc="-5" dirty="0">
                <a:solidFill>
                  <a:srgbClr val="7B0909"/>
                </a:solidFill>
                <a:latin typeface="Tahoma"/>
                <a:cs typeface="Tahoma"/>
              </a:rPr>
              <a:t>Повесть «Капитанская </a:t>
            </a:r>
            <a:r>
              <a:rPr sz="400" b="1" spc="-10" dirty="0">
                <a:solidFill>
                  <a:srgbClr val="7B0909"/>
                </a:solidFill>
                <a:latin typeface="Tahoma"/>
                <a:cs typeface="Tahoma"/>
              </a:rPr>
              <a:t>дочка». </a:t>
            </a:r>
            <a:r>
              <a:rPr sz="400" spc="5" dirty="0">
                <a:latin typeface="Tahoma"/>
                <a:cs typeface="Tahoma"/>
              </a:rPr>
              <a:t>Александр </a:t>
            </a:r>
            <a:r>
              <a:rPr sz="400" spc="10" dirty="0">
                <a:latin typeface="Tahoma"/>
                <a:cs typeface="Tahoma"/>
              </a:rPr>
              <a:t>Сергеевич показывает веру предков </a:t>
            </a:r>
            <a:r>
              <a:rPr sz="400" spc="15" dirty="0">
                <a:latin typeface="Tahoma"/>
                <a:cs typeface="Tahoma"/>
              </a:rPr>
              <a:t>в </a:t>
            </a:r>
            <a:r>
              <a:rPr sz="400" spc="5" dirty="0">
                <a:latin typeface="Tahoma"/>
                <a:cs typeface="Tahoma"/>
              </a:rPr>
              <a:t>силу </a:t>
            </a:r>
            <a:r>
              <a:rPr sz="400" spc="10" dirty="0">
                <a:latin typeface="Tahoma"/>
                <a:cs typeface="Tahoma"/>
              </a:rPr>
              <a:t>молитвы, которая </a:t>
            </a:r>
            <a:r>
              <a:rPr sz="400" spc="5" dirty="0">
                <a:latin typeface="Tahoma"/>
                <a:cs typeface="Tahoma"/>
              </a:rPr>
              <a:t>дважды спасает </a:t>
            </a:r>
            <a:r>
              <a:rPr sz="400" spc="10" dirty="0">
                <a:latin typeface="Tahoma"/>
                <a:cs typeface="Tahoma"/>
              </a:rPr>
              <a:t> от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опасности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Гринева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в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тяжёлые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5" dirty="0">
                <a:latin typeface="Tahoma"/>
                <a:cs typeface="Tahoma"/>
              </a:rPr>
              <a:t>минуты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10" dirty="0">
                <a:latin typeface="Tahoma"/>
                <a:cs typeface="Tahoma"/>
              </a:rPr>
              <a:t>его</a:t>
            </a:r>
            <a:r>
              <a:rPr sz="400" spc="-25" dirty="0">
                <a:latin typeface="Tahoma"/>
                <a:cs typeface="Tahoma"/>
              </a:rPr>
              <a:t> </a:t>
            </a:r>
            <a:r>
              <a:rPr sz="400" spc="5" dirty="0">
                <a:latin typeface="Tahoma"/>
                <a:cs typeface="Tahoma"/>
              </a:rPr>
              <a:t>жизни.</a:t>
            </a:r>
            <a:endParaRPr sz="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</TotalTime>
  <Words>992</Words>
  <Application>Microsoft Office PowerPoint</Application>
  <PresentationFormat>Произвольный</PresentationFormat>
  <Paragraphs>110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Тема: "Аксиологические  особенности религиозной лексики  в контексте языка Пушкина и  современного медиадискурса"</vt:lpstr>
      <vt:lpstr>Слайд 2: Введение В языке Пушкина религиозная лексика  играла важную роль, отражая  духовные и культурные ценности.</vt:lpstr>
      <vt:lpstr>Слайд 3</vt:lpstr>
      <vt:lpstr>Слайд 4: Примеры религиозной лексики в  произведениях Пушкина</vt:lpstr>
      <vt:lpstr>Слайд 5: Отношение Пушкина к религиозной лексике  и православию</vt:lpstr>
      <vt:lpstr>Слайд 6: Современный медиадискурс и  религиозная лексика</vt:lpstr>
      <vt:lpstr>Слайд 7: Сравнение аксиологических значений</vt:lpstr>
      <vt:lpstr>Слайд 8: Значение аксиологического аспекта</vt:lpstr>
      <vt:lpstr>Слайд 9: ЗАКЛЮЧЕНИЕ</vt:lpstr>
      <vt:lpstr>Слайд 10:  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Natalia Eremenko Russian Center for Science and Culture, Athens Head of Russian as a Foreign Language (RFL) Courses Coordinator for the enrollment of Greek citizens and compatriots residing in Greece for study at Russian universities under the Government</dc:title>
  <dc:creator>natalia eremenko</dc:creator>
  <cp:keywords>DAGTlHjxM9c,BAGRmKIavcg</cp:keywords>
  <cp:lastModifiedBy>User</cp:lastModifiedBy>
  <cp:revision>11</cp:revision>
  <dcterms:created xsi:type="dcterms:W3CDTF">2024-11-07T23:13:56Z</dcterms:created>
  <dcterms:modified xsi:type="dcterms:W3CDTF">2024-11-13T16:14:05Z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2024-11-07T00:00:00Z</vt:filetime>
  </property>
  <property fmtid="{D5CDD505-2E9C-101B-9397-08002B2CF9AE}" pid="3" name="Creator">
    <vt:lpwstr>Canva</vt:lpwstr>
  </property>
  <property fmtid="{D5CDD505-2E9C-101B-9397-08002B2CF9AE}" pid="4" name="LastSaved">
    <vt:filetime>2024-11-07T00:00:00Z</vt:filetime>
  </property>
</Properties>
</file>