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59" r:id="rId9"/>
    <p:sldId id="305" r:id="rId10"/>
    <p:sldId id="265" r:id="rId11"/>
    <p:sldId id="266" r:id="rId12"/>
    <p:sldId id="279" r:id="rId13"/>
    <p:sldId id="267" r:id="rId14"/>
    <p:sldId id="270" r:id="rId15"/>
    <p:sldId id="268" r:id="rId16"/>
    <p:sldId id="282" r:id="rId17"/>
    <p:sldId id="284" r:id="rId18"/>
    <p:sldId id="292" r:id="rId19"/>
    <p:sldId id="280" r:id="rId20"/>
    <p:sldId id="269" r:id="rId21"/>
    <p:sldId id="286" r:id="rId22"/>
    <p:sldId id="271" r:id="rId23"/>
    <p:sldId id="299" r:id="rId24"/>
    <p:sldId id="283" r:id="rId25"/>
    <p:sldId id="272" r:id="rId26"/>
    <p:sldId id="275" r:id="rId27"/>
    <p:sldId id="301" r:id="rId28"/>
    <p:sldId id="276" r:id="rId29"/>
    <p:sldId id="287" r:id="rId30"/>
    <p:sldId id="291" r:id="rId31"/>
    <p:sldId id="277" r:id="rId32"/>
    <p:sldId id="285" r:id="rId33"/>
    <p:sldId id="278" r:id="rId34"/>
    <p:sldId id="288" r:id="rId35"/>
    <p:sldId id="302" r:id="rId36"/>
    <p:sldId id="303" r:id="rId37"/>
    <p:sldId id="304" r:id="rId38"/>
    <p:sldId id="289" r:id="rId39"/>
    <p:sldId id="290" r:id="rId40"/>
    <p:sldId id="264" r:id="rId41"/>
    <p:sldId id="273" r:id="rId42"/>
    <p:sldId id="274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E1A"/>
    <a:srgbClr val="EFF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75" d="100"/>
          <a:sy n="75" d="100"/>
        </p:scale>
        <p:origin x="-979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23CD2E-38F8-2C07-D9CC-1CC35DD58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AB59603-8E47-4DEC-11DC-1DCABFDE7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FDC73C-C349-4BB5-9DA0-437B704B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D1451A-FC23-50E5-E928-6D608AB3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C2A593-EF8D-431A-9F9E-E571EBE9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C300B2-8FF2-F218-3AF7-C08BB6C9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026CF0D-C833-3FFA-0F7B-2BC1EEE0C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FCB508-FED1-D695-3C81-60B146C2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2CB082-43B6-FE30-C9CF-602A251B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97551D-ECDD-2BAB-8B9D-FC85C2E4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3FF7FD3-4C45-088D-FD00-342BBFDB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D8B158B-68CD-E522-F1C5-6670B917C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0C178C-8511-E5CE-C212-BA575E3C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30E3B6-5616-B6C5-F6CB-535795FF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824BCC-B33A-866F-2C15-D77C146E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D586F4-2DF2-6474-BEAF-9DE399D3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09DF4B-C438-FC66-BF1A-9BB48101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BE5F9-6E54-FEB1-B9B2-F57E9EDF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A4D811-6A27-2B7D-6E49-C133459A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9E88D8-EA1D-AE23-328C-232A1A27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3E59C3-36DA-189F-096B-BC7B15DC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E7776E-5331-8CCA-7201-3E4AC974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AE5771-8120-DDA3-0722-CF3A57DB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C4A810-8C7E-99EA-3F71-3BCA4CD0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68FC0B-7F1A-ABE6-420E-7197DB97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21E53E-7E60-E602-593C-3B5F4262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345255-B843-F736-881F-349C9FEB3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CE014A-6175-93A6-4CBF-6E87F5DB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A24169-EE38-92F2-A40D-A5B29676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BE89A1-3C99-009A-92AB-BC761318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13E303-D08B-804C-4D46-58027E38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33DF8B-3D24-CFC7-8673-7C8EB01B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9081F4-9537-0B1A-621B-E4D12405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D4D62C-D339-F688-E740-EACE6C6D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40CB91-434F-A107-184A-1D304F3C0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BDEAE3-0D54-80AB-0B4E-A6B608B3F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EE493EF-973C-49C6-B5D2-36493E5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38F21BF-2FE8-1817-0EF4-FDC02C08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DF625F7-0C93-F1A8-7695-BA8394EF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4F85AA-24DB-BAC3-60A8-B1F7AB02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171CE1-8072-E0E6-6358-7CE6E2A8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7815D9-9E5F-8921-F868-E561F4E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6576BF-20F2-992D-47C3-F865C76C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EC1CEDF-E597-0C4D-5958-E42BB6C5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DD362E8-A6C3-96F8-7F5A-81456478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E00B8D9-3EAD-E18D-B950-3ECAABCF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0AD78-D2C6-EE00-60F8-F9891B8F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BEC4E5-314F-1BC9-3D99-FEE8EFED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C69348-08C9-520C-7A1F-1AE94C5A8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434E0E-47BC-B5F3-9FC1-CD9A618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5FDB59-BE62-0AC8-EF53-491E19ED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0C96F9-7F72-046D-BB68-2D84A354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1C7BAF-1EF0-4F9A-EABD-58884944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76E168-1274-ACEE-71CB-EAADC338A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5E316C3-172A-11EF-B69F-17C3C9DDC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E71DA1-7366-BF37-2758-8B1A2354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ED3C1F-340C-BC92-E1ED-066EDF84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23BAFD-8B01-3F5F-1C35-EA9EF90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22DD3-8E11-E48F-94BA-ED30CE30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900960-1604-0B59-1A3B-E20E672B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A1F4C5-9BC6-CA3C-9423-B2EBAA3B7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674A-4849-4916-A97F-FB3E73ABFEB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936839-AD22-F5DE-2821-F8FA69A4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050E93-7B46-BEC2-118D-81F8A0DFD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A57-EFDC-4FEA-8F9C-67AD0FD8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3.xml"/><Relationship Id="rId18" Type="http://schemas.openxmlformats.org/officeDocument/2006/relationships/slide" Target="slide28.xml"/><Relationship Id="rId3" Type="http://schemas.openxmlformats.org/officeDocument/2006/relationships/slide" Target="slide19.xml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image" Target="../media/image13.png"/><Relationship Id="rId17" Type="http://schemas.openxmlformats.org/officeDocument/2006/relationships/slide" Target="slide25.xml"/><Relationship Id="rId2" Type="http://schemas.openxmlformats.org/officeDocument/2006/relationships/slide" Target="slide32.xml"/><Relationship Id="rId16" Type="http://schemas.openxmlformats.org/officeDocument/2006/relationships/slide" Target="slide26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31.xml"/><Relationship Id="rId5" Type="http://schemas.openxmlformats.org/officeDocument/2006/relationships/slide" Target="slide11.xml"/><Relationship Id="rId15" Type="http://schemas.openxmlformats.org/officeDocument/2006/relationships/slide" Target="slide20.xml"/><Relationship Id="rId23" Type="http://schemas.openxmlformats.org/officeDocument/2006/relationships/slide" Target="slide39.xml"/><Relationship Id="rId10" Type="http://schemas.openxmlformats.org/officeDocument/2006/relationships/image" Target="../media/image12.png"/><Relationship Id="rId19" Type="http://schemas.openxmlformats.org/officeDocument/2006/relationships/slide" Target="slide33.xml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slide" Target="slide22.xml"/><Relationship Id="rId22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F1A8178-AAF6-1E32-8ADA-D0A56F04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28" y="353219"/>
            <a:ext cx="3854403" cy="2310579"/>
          </a:xfrm>
          <a:prstGeom prst="rect">
            <a:avLst/>
          </a:prstGeom>
          <a:solidFill>
            <a:srgbClr val="CC1E1A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68EE52D7-1064-FD6D-E5D4-26D887E42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b="19469"/>
          <a:stretch/>
        </p:blipFill>
        <p:spPr bwMode="auto">
          <a:xfrm>
            <a:off x="7717872" y="3666704"/>
            <a:ext cx="3735966" cy="214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8B98E3C8-4251-AFAC-1A8F-3233F1EF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86" y="1488693"/>
            <a:ext cx="3059310" cy="239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9C44136-9C31-7069-CE1D-8EBB1938DDED}"/>
              </a:ext>
            </a:extLst>
          </p:cNvPr>
          <p:cNvSpPr/>
          <p:nvPr/>
        </p:nvSpPr>
        <p:spPr>
          <a:xfrm>
            <a:off x="-183304" y="372141"/>
            <a:ext cx="65013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«Евгений Онегин»</a:t>
            </a:r>
          </a:p>
          <a:p>
            <a:pPr algn="ctr"/>
            <a:r>
              <a:rPr lang="ru-RU" sz="54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pPr algn="ctr"/>
            <a:r>
              <a:rPr lang="ru-RU" sz="54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машина времени русско</a:t>
            </a:r>
            <a:r>
              <a:rPr lang="ru-RU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литературы</a:t>
            </a:r>
            <a:endParaRPr lang="ru-RU" sz="5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1065A3A-756F-D4D9-7A63-B7179FA0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87" y="4112456"/>
            <a:ext cx="4396281" cy="250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2637" y="6077911"/>
            <a:ext cx="3709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Заботнов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Петр Владимирович</a:t>
            </a:r>
          </a:p>
          <a:p>
            <a:pPr algn="ctr"/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кола №1558 им.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Росалии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де Кастро</a:t>
            </a:r>
          </a:p>
          <a:p>
            <a:pPr algn="ctr"/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ссистент Института филологии МПГУ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23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41080"/>
              </p:ext>
            </p:extLst>
          </p:nvPr>
        </p:nvGraphicFramePr>
        <p:xfrm>
          <a:off x="171288" y="165146"/>
          <a:ext cx="11605918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05918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14390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родственниках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 flipH="1">
            <a:off x="6096000" y="1761423"/>
            <a:ext cx="6417" cy="4804887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707" y="1670720"/>
            <a:ext cx="578328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</a:rPr>
              <a:t>Гм! гм! Читатель благородный,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Здорова ль ваша вся родня?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Позвольте: может быть, угодно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Теперь узнать вам от меня,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Что значит именно родные.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Родные люди вот какие: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Мы их обязаны ласкать,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Любить, душевно уважать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И, по обычаю народа,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О рождестве их навещать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Или по почте поздравлять,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Чтоб остальное время года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Не думали о нас они...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Итак, дай бог им долги дни!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671420" y="2744515"/>
            <a:ext cx="4676766" cy="1394348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дай бог им здоровья, но лучше их видеть пореже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405238" y="447906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6" name="Стрелка вправо 15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72186"/>
              </p:ext>
            </p:extLst>
          </p:nvPr>
        </p:nvGraphicFramePr>
        <p:xfrm>
          <a:off x="171288" y="165146"/>
          <a:ext cx="11605918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05918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14390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друзьях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 flipH="1">
            <a:off x="6096000" y="1761423"/>
            <a:ext cx="6417" cy="4804887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59304" y="2252311"/>
            <a:ext cx="6071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Враги его, друзья его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(Что, может быть, одно и то же)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Его честили так и сяк.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Врагов имеет в мире всяк,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Но от друзей спаси нас, боже!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Уж эти мне друзья, друзья!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 них недаром вспомнил я.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671420" y="2744515"/>
            <a:ext cx="4676766" cy="1394348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 друзей спаси нас, боже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405238" y="447906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44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67107"/>
              </p:ext>
            </p:extLst>
          </p:nvPr>
        </p:nvGraphicFramePr>
        <p:xfrm>
          <a:off x="171288" y="165146"/>
          <a:ext cx="11605918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05918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14390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дружбе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 flipH="1">
            <a:off x="6096000" y="1761423"/>
            <a:ext cx="6417" cy="4804887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59304" y="2252311"/>
            <a:ext cx="6071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Они друг другу были скучны;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Потом понравились; потом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Съезжались каждый день верхом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И скоро стали неразлучны.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Так люди (первый каюсь я)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 делать нечего друзья.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405238" y="447906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1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64650"/>
              </p:ext>
            </p:extLst>
          </p:nvPr>
        </p:nvGraphicFramePr>
        <p:xfrm>
          <a:off x="171288" y="165146"/>
          <a:ext cx="11605918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05918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14390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грамотности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 flipH="1">
            <a:off x="6096000" y="1761423"/>
            <a:ext cx="6417" cy="4804887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58657" y="2764819"/>
            <a:ext cx="6071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Как уст румяных без улыбки,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Без грамматической ошибки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Я русской речи не люблю.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67673" y="294480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иногда говорить неправильно очень даже прикольно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405238" y="447906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77440" y="165146"/>
          <a:ext cx="707498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том, как правильно общаться с девушками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120" y="2828858"/>
            <a:ext cx="5679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Чем меньше женщину мы любим,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Тем легче нравимся мы ей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тем ее вернее губим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Средь обольстительных </a:t>
            </a:r>
            <a:r>
              <a:rPr lang="ru-RU" sz="2800" b="1" dirty="0" smtClean="0">
                <a:solidFill>
                  <a:srgbClr val="C00000"/>
                </a:solidFill>
              </a:rPr>
              <a:t>сетей…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48423" y="3387279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делайте вид, что вам всё равно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07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90512"/>
              </p:ext>
            </p:extLst>
          </p:nvPr>
        </p:nvGraphicFramePr>
        <p:xfrm>
          <a:off x="2377440" y="165146"/>
          <a:ext cx="707498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том, как правильно общаться с девушками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9881" y="2135839"/>
            <a:ext cx="56798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…говорит она: отложим —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Любви мы цену тем умножим,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Вернее в сети заведем;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Сперва тщеславие кольнем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Надеждой, там недоуменьем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Измучим сердце, а потом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Ревнивым оживим огнем;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А то, скучая наслажденьем,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Невольник хитрый из оков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Всечасно вырваться готов.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48423" y="3387279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 поддавайтесь манипуляциям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42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93234"/>
              </p:ext>
            </p:extLst>
          </p:nvPr>
        </p:nvGraphicFramePr>
        <p:xfrm>
          <a:off x="2377440" y="165146"/>
          <a:ext cx="707498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том, где лучше знакомиться с девушками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1153" y="2289844"/>
            <a:ext cx="555377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Во дни веселий и желаний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Я был от балов без ума: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Верней нет места для признаний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 для вручения письма.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О вы, почтенные супруги!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Вам предложу свои услуги;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Прошу мою заметить речь: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Я вас хочу предостеречь.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Вы также, маменьки, </a:t>
            </a:r>
            <a:r>
              <a:rPr lang="ru-RU" sz="2000" b="1" dirty="0" err="1">
                <a:solidFill>
                  <a:srgbClr val="C00000"/>
                </a:solidFill>
              </a:rPr>
              <a:t>построже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 </a:t>
            </a:r>
            <a:r>
              <a:rPr lang="ru-RU" sz="2000" b="1" dirty="0" err="1">
                <a:solidFill>
                  <a:srgbClr val="C00000"/>
                </a:solidFill>
              </a:rPr>
              <a:t>дочерьми</a:t>
            </a:r>
            <a:r>
              <a:rPr lang="ru-RU" sz="2000" b="1" dirty="0">
                <a:solidFill>
                  <a:srgbClr val="C00000"/>
                </a:solidFill>
              </a:rPr>
              <a:t> смотрите вслед: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Держите прямо свой лорнет!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то... не то, избави боже!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Я это потому пишу,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Что уж давно я не грешу.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48423" y="3387279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знакомиться надо на балах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85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21718"/>
              </p:ext>
            </p:extLst>
          </p:nvPr>
        </p:nvGraphicFramePr>
        <p:xfrm>
          <a:off x="2377440" y="165146"/>
          <a:ext cx="707498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том, стоит ли девушкам посвящать стихи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2130" y="2876984"/>
            <a:ext cx="5760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 полно прославлять надменных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Болтливой лирою своей;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Они не стоят ни страстей,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Ни песен, ими вдохновенных: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Слова и взор волшебниц сих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Обманчивы... как ножки их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7109227" y="3816238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 стоит…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10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07171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 своей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dirty="0" smtClean="0"/>
                        <a:t>музе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4783" y="1990221"/>
            <a:ext cx="5760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1E1A"/>
                </a:solidFill>
              </a:rPr>
              <a:t>Теперь от вас, мои друзья,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Вопрос нередко слышу я: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"О ком твоя вздыхает лира?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Кому, в толпе ревнивых дев,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Ты посвятил ее напев?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 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Чей взор, волнуя вдохновенье,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Умильной лаской наградил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Твое задумчивое пенье?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Кого твой стих боготворил?"</a:t>
            </a:r>
            <a:endParaRPr lang="ru-RU" sz="2400" dirty="0">
              <a:solidFill>
                <a:srgbClr val="CC1E1A"/>
              </a:solidFill>
            </a:endParaRPr>
          </a:p>
          <a:p>
            <a:pPr algn="ctr"/>
            <a:r>
              <a:rPr lang="ru-RU" sz="2400" b="1" dirty="0">
                <a:solidFill>
                  <a:srgbClr val="CC1E1A"/>
                </a:solidFill>
              </a:rPr>
              <a:t>И, </a:t>
            </a:r>
            <a:r>
              <a:rPr lang="ru-RU" sz="2400" b="1" dirty="0" err="1">
                <a:solidFill>
                  <a:srgbClr val="CC1E1A"/>
                </a:solidFill>
              </a:rPr>
              <a:t>други</a:t>
            </a:r>
            <a:r>
              <a:rPr lang="ru-RU" sz="2400" b="1" dirty="0">
                <a:solidFill>
                  <a:srgbClr val="CC1E1A"/>
                </a:solidFill>
              </a:rPr>
              <a:t>, никого, ей-богу!</a:t>
            </a:r>
            <a:endParaRPr lang="ru-RU" sz="2400" dirty="0">
              <a:solidFill>
                <a:srgbClr val="CC1E1A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854731" y="336480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 нет её!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87984"/>
              </p:ext>
            </p:extLst>
          </p:nvPr>
        </p:nvGraphicFramePr>
        <p:xfrm>
          <a:off x="2377440" y="165146"/>
          <a:ext cx="6997566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97566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586652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что в девушках</a:t>
                      </a:r>
                      <a:r>
                        <a:rPr lang="ru-RU" sz="3600" baseline="0" dirty="0" smtClean="0"/>
                        <a:t> самое прекрасное?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9881" y="2135839"/>
            <a:ext cx="56798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Дианы грудь, ланиты Флоры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Прелестны, милые друзья!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Однако ножка Терпсихоры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Прелестней чем-то для меня.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Она, пророчествуя взгляду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Неоцененную награду,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Влечет условною красой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Желаний своевольный рой.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Люблю ее, мой друг </a:t>
            </a:r>
            <a:r>
              <a:rPr lang="ru-RU" sz="2100" b="1" dirty="0" err="1">
                <a:solidFill>
                  <a:srgbClr val="C00000"/>
                </a:solidFill>
              </a:rPr>
              <a:t>Эльвина</a:t>
            </a:r>
            <a:r>
              <a:rPr lang="ru-RU" sz="2100" b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Под длинной скатертью столов,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Весной на мураве лугов,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Зимой на чугуне камина,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На зеркальном паркете зал,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</a:rPr>
              <a:t>У моря на граните скал.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48423" y="3387279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…ножки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619949" y="451142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8917" y="221381"/>
            <a:ext cx="94616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мысля гордый свет забавить,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Вниманье дружбы </a:t>
            </a:r>
            <a:r>
              <a:rPr lang="ru-RU" sz="2400" b="1" dirty="0" err="1">
                <a:solidFill>
                  <a:srgbClr val="C00000"/>
                </a:solidFill>
              </a:rPr>
              <a:t>возлюбя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Хотел бы я тебе представить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Залог достойнее тебя,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Достойнее души прекрасной,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Святой исполненной мечты,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Поэзии живой и ясной,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Высоких дум и простоты;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Но так и быть - рукой пристрастной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Прими собранье пестрых глав,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Полусмешных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полупечальных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Простонародных, идеальных,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Небрежный плод моих забав,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Бессонниц, легких вдохновений,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Незрелых и увядших лет,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Ума холодных наблюдений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сердца горестных замет.</a:t>
            </a:r>
          </a:p>
        </p:txBody>
      </p:sp>
    </p:spTree>
    <p:extLst>
      <p:ext uri="{BB962C8B-B14F-4D97-AF65-F5344CB8AC3E}">
        <p14:creationId xmlns:p14="http://schemas.microsoft.com/office/powerpoint/2010/main" val="27727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82834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душнилах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65881" y="2025908"/>
            <a:ext cx="48381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Я знал красавиц недоступных,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Холодных, чистых, как зима,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Неумолимых, неподкупных,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Непостижимых для ума;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Дивился я их спеси модной,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Их добродетели природной,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И, признаюсь, от них бежал,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И, мнится, с ужасом читал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Над их бровями надпись ада: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Оставь надежду навсегда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Внушать любовь для них беда,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Пугать людей для них отрада.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Быть может, на брегах Невы</a:t>
            </a:r>
            <a:endParaRPr lang="ru-RU" sz="2200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Подобных дам видали вы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67388" y="3113333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 хоть раз в жизни встречали их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44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58766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</a:t>
                      </a:r>
                      <a:r>
                        <a:rPr lang="ru-RU" sz="3600" baseline="0" dirty="0" smtClean="0"/>
                        <a:t> ещё немножко о них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2184599"/>
            <a:ext cx="5968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…они так непорочны,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Так величавы, так умны,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Так благочестия полны,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Так осмотрительны, так точны,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Так неприступны для мужчин,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Что вид их уж рождает </a:t>
            </a:r>
            <a:r>
              <a:rPr lang="ru-RU" sz="3200" b="1" dirty="0" smtClean="0">
                <a:solidFill>
                  <a:srgbClr val="C00000"/>
                </a:solidFill>
              </a:rPr>
              <a:t>сплин.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44299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 </a:t>
                      </a:r>
                      <a:r>
                        <a:rPr lang="ru-RU" sz="3600" dirty="0" err="1" smtClean="0"/>
                        <a:t>френдзоне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120" y="2174825"/>
            <a:ext cx="56798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Других причудниц я видал,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Самолюбиво равнодушных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Для вздохов страстных и похвал.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что ж нашел я с изумленьем?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Они, суровым повеленьем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Пугая робкую любовь,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Ее привлечь умели вновь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 крайней мере сожаленьем,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 крайней мере звук речей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Казался иногда </a:t>
            </a:r>
            <a:r>
              <a:rPr lang="ru-RU" sz="2800" b="1" dirty="0" err="1" smtClean="0">
                <a:solidFill>
                  <a:srgbClr val="C00000"/>
                </a:solidFill>
              </a:rPr>
              <a:t>нежней</a:t>
            </a:r>
            <a:r>
              <a:rPr lang="ru-RU" sz="2800" b="1" dirty="0" smtClean="0">
                <a:solidFill>
                  <a:srgbClr val="C00000"/>
                </a:solidFill>
              </a:rPr>
              <a:t>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48423" y="3387279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вот так бывает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301" name="Picture 13" descr="https://creazilla-store.fra1.digitaloceanspaces.com/emojis/44322/backhand-index-pointing-left-emoji-clipar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97" y="2951922"/>
            <a:ext cx="1010478" cy="10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>
            <a:hlinkClick r:id="rId5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85631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 любви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3827" y="1677394"/>
            <a:ext cx="65024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</a:rPr>
              <a:t>Кого ж любить? Кому же верить?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Кто не изменит нам один?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Кто все дела, все речи мерит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Услужливо на наш аршин?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Кто клеветы про нас не сеет?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Кто нас заботливо лелеет?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Кому порок наш не беда?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Кто не наскучит никогда?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Призрака суетный искатель,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Трудов напрасно не губя,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Любите самого себя,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Достопочтенный мой читатель!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Предмет достойный: ничего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Любезней, верно, нет его.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4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10881"/>
              </p:ext>
            </p:extLst>
          </p:nvPr>
        </p:nvGraphicFramePr>
        <p:xfrm>
          <a:off x="2377440" y="165146"/>
          <a:ext cx="707498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можно</a:t>
                      </a:r>
                      <a:r>
                        <a:rPr lang="ru-RU" sz="3600" baseline="0" dirty="0" smtClean="0"/>
                        <a:t> ли быть и красивым, и умным?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3878" y="2155090"/>
            <a:ext cx="58729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Руссо (замечу мимоходом)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 мог понять, как важный Грим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Смел чистить ногти перед ним,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Красноречивым сумасбродом.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Защитник вольности и прав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сем случае совсем неправ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Быть можно дельным человеком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думать о красе ногтей: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 чему бесплодно спорить с веком?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Обычай деспот меж людей.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Скругленная прямоугольная выноска 9"/>
          <p:cNvSpPr/>
          <p:nvPr/>
        </p:nvSpPr>
        <p:spPr>
          <a:xfrm flipH="1">
            <a:off x="6447846" y="2955016"/>
            <a:ext cx="5521428" cy="2403226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да!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90595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 вечном</a:t>
                      </a:r>
                      <a:r>
                        <a:rPr lang="ru-RU" sz="3600" baseline="0" dirty="0" smtClean="0"/>
                        <a:t> круговороте жизни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 flipH="1">
            <a:off x="6375399" y="2964641"/>
            <a:ext cx="5521428" cy="2403226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«Когда </a:t>
            </a:r>
            <a:r>
              <a:rPr lang="ru-RU" sz="2000" dirty="0">
                <a:solidFill>
                  <a:schemeClr val="tx1"/>
                </a:solidFill>
              </a:rPr>
              <a:t>меня не станет, я буду петь </a:t>
            </a:r>
            <a:r>
              <a:rPr lang="ru-RU" sz="2000" dirty="0" smtClean="0">
                <a:solidFill>
                  <a:schemeClr val="tx1"/>
                </a:solidFill>
              </a:rPr>
              <a:t>голосами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Моих детей и голосами их детей.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Нас </a:t>
            </a:r>
            <a:r>
              <a:rPr lang="ru-RU" sz="2000" dirty="0">
                <a:solidFill>
                  <a:schemeClr val="tx1"/>
                </a:solidFill>
              </a:rPr>
              <a:t>просто меняют местами.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Таков </a:t>
            </a:r>
            <a:r>
              <a:rPr lang="ru-RU" sz="2000" dirty="0">
                <a:solidFill>
                  <a:schemeClr val="tx1"/>
                </a:solidFill>
              </a:rPr>
              <a:t>закон Сансары,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Круговорот людей»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20040" y="1972485"/>
            <a:ext cx="5265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Увы! на жизненных браздах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Мгновенной жатвой поколенья,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тайной воле провиденья,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Восходят, зреют и падут;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Другие им вослед идут...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Так наше ветреное племя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Растет, волнуется, кипит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к гробу прадедов теснит.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Придет, придет и наше время,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наши внуки в добрый час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Из мира вытеснят и нас!</a:t>
            </a: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71911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 современной литературе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120" y="2781216"/>
            <a:ext cx="5679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 нынче все умы в тумане,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Мораль на нас наводит сон,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Порок любезен — и в романе,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там уж торжествует </a:t>
            </a:r>
            <a:r>
              <a:rPr lang="ru-RU" sz="2800" b="1" dirty="0" smtClean="0">
                <a:solidFill>
                  <a:srgbClr val="C00000"/>
                </a:solidFill>
              </a:rPr>
              <a:t>он…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786923" y="3113333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ужас, ужас))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320377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 о Москве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47030" y="2070016"/>
            <a:ext cx="56798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Ах, братцы! как я был доволен,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Когда церквей и колоколен,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Садов, чертогов полукруг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Открылся предо мною вдруг!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 часто в горестной разлуке,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моей блуждающей судьбе,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Москва, я думал о тебе!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Москва… как много в этом звуке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Для сердца русского слилось!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 много в нем отозвалось!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549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893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 совет</a:t>
                      </a:r>
                      <a:r>
                        <a:rPr lang="ru-RU" sz="3600" baseline="0" dirty="0" smtClean="0"/>
                        <a:t> нам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120" y="2781216"/>
            <a:ext cx="5679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Покамест упивайтесь ею,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Сей </a:t>
            </a:r>
            <a:r>
              <a:rPr lang="ru-RU" sz="2800" b="1" dirty="0">
                <a:solidFill>
                  <a:srgbClr val="C00000"/>
                </a:solidFill>
              </a:rPr>
              <a:t>легкой </a:t>
            </a:r>
            <a:r>
              <a:rPr lang="ru-RU" sz="2800" b="1" dirty="0" err="1">
                <a:solidFill>
                  <a:srgbClr val="C00000"/>
                </a:solidFill>
              </a:rPr>
              <a:t>жизнию</a:t>
            </a:r>
            <a:r>
              <a:rPr lang="ru-RU" sz="2800" b="1" dirty="0">
                <a:solidFill>
                  <a:srgbClr val="C00000"/>
                </a:solidFill>
              </a:rPr>
              <a:t>, друзья!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Ее </a:t>
            </a:r>
            <a:r>
              <a:rPr lang="ru-RU" sz="2800" b="1" dirty="0">
                <a:solidFill>
                  <a:srgbClr val="C00000"/>
                </a:solidFill>
              </a:rPr>
              <a:t>ничтожность разумею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мало к ней привязан </a:t>
            </a:r>
            <a:r>
              <a:rPr lang="ru-RU" sz="2800" b="1" dirty="0" smtClean="0">
                <a:solidFill>
                  <a:srgbClr val="C00000"/>
                </a:solidFill>
              </a:rPr>
              <a:t>я…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carpe diem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75705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об Онегине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ну он интересный человек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92100" y="1781115"/>
            <a:ext cx="642620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 нравились его черты,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Мечтам невольная преданность,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Неподражательная</a:t>
            </a: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странность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резкий, охлажденный ум.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был озлоблен, он угрюм;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Страстей игру мы знали оба;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Томила жизнь обоих нас;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обоих сердца жар угас</a:t>
            </a:r>
            <a:r>
              <a:rPr lang="ru-RU" sz="2400" b="1" dirty="0" smtClean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…я привык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его язвительному спору,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 шутке, с желчью пополам,</a:t>
            </a:r>
            <a:endParaRPr lang="ru-RU" sz="2000" b="1" dirty="0">
              <a:solidFill>
                <a:srgbClr val="CC1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злости мрачных эпиграмм.</a:t>
            </a:r>
            <a:endParaRPr lang="ru-RU" sz="2000" b="1" dirty="0">
              <a:solidFill>
                <a:srgbClr val="CC1E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81909"/>
              </p:ext>
            </p:extLst>
          </p:nvPr>
        </p:nvGraphicFramePr>
        <p:xfrm>
          <a:off x="363793" y="326627"/>
          <a:ext cx="11464414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32207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  <a:gridCol w="5732207">
                  <a:extLst>
                    <a:ext uri="{9D8B030D-6E8A-4147-A177-3AD203B41FA5}">
                      <a16:colId xmlns="" xmlns:a16="http://schemas.microsoft.com/office/drawing/2014/main" val="83931266"/>
                    </a:ext>
                  </a:extLst>
                </a:gridCol>
              </a:tblGrid>
              <a:tr h="619432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/>
                        <a:t>               А.С</a:t>
                      </a:r>
                      <a:r>
                        <a:rPr lang="ru-RU" sz="4400" dirty="0"/>
                        <a:t>. </a:t>
                      </a:r>
                      <a:r>
                        <a:rPr lang="ru-RU" sz="4400" dirty="0" smtClean="0"/>
                        <a:t>Пушкин    </a:t>
                      </a:r>
                      <a:endParaRPr lang="ru-RU" sz="44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/>
                        <a:t>    </a:t>
                      </a:r>
                      <a:r>
                        <a:rPr lang="en-US" sz="4400" dirty="0" smtClean="0"/>
                        <a:t>@</a:t>
                      </a:r>
                      <a:r>
                        <a:rPr lang="en-US" sz="4400" dirty="0"/>
                        <a:t>pushkin_official</a:t>
                      </a:r>
                      <a:endParaRPr lang="ru-RU" sz="44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291656" y="326627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096000" y="1287976"/>
            <a:ext cx="0" cy="5216013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13451" y="1233714"/>
            <a:ext cx="58043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мысля гордый свет забавить,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Вниманье дружбы </a:t>
            </a:r>
            <a:r>
              <a:rPr lang="ru-RU" sz="2000" b="1" dirty="0" err="1">
                <a:solidFill>
                  <a:srgbClr val="C00000"/>
                </a:solidFill>
              </a:rPr>
              <a:t>возлюбя</a:t>
            </a:r>
            <a:r>
              <a:rPr lang="ru-RU" sz="2000" b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Хотел бы я тебе представить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Залог достойнее тебя,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Достойнее души прекрасной,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Святой исполненной мечты,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Поэзии живой и ясной,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Высоких дум и простоты;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Но так и быть - рукой пристрастной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Прими собранье пестрых глав,</a:t>
            </a:r>
          </a:p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Полусмешных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полупечальных</a:t>
            </a:r>
            <a:r>
              <a:rPr lang="ru-RU" sz="2000" b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Простонародных, идеальных,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Небрежный плод моих забав,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Бессонниц, легких вдохновений,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Незрелых и увядших лет,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Ума холодных наблюдений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 сердца горестных замет.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 flipH="1">
            <a:off x="6391071" y="1437024"/>
            <a:ext cx="5332500" cy="2608446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Я хотел написать что-то невероятное, но </a:t>
            </a:r>
            <a:r>
              <a:rPr lang="ru-RU" sz="2400" dirty="0" smtClean="0">
                <a:solidFill>
                  <a:schemeClr val="tx1"/>
                </a:solidFill>
              </a:rPr>
              <a:t>получилось что-то странное: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приколы, поток сознания, что-то адекватное и что-то не </a:t>
            </a:r>
            <a:r>
              <a:rPr lang="ru-RU" sz="2400" dirty="0" smtClean="0">
                <a:solidFill>
                  <a:schemeClr val="tx1"/>
                </a:solidFill>
              </a:rPr>
              <a:t>очень</a:t>
            </a:r>
          </a:p>
        </p:txBody>
      </p:sp>
      <p:pic>
        <p:nvPicPr>
          <p:cNvPr id="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098577" y="4552406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53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72043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ещё об Онегине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если что, я не Онегин!!!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92100" y="1781115"/>
            <a:ext cx="642620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я рад заметить разность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Онегиным и мной,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насмешливый читатель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какой-нибудь издатель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Замысловатой клеветы,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Сличая здесь мои черты,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повторял потом безбожно,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намарал я свой портрет,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Байрон, гордости поэт,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будто нам уж невозможно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Писать поэмы о другом,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1E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только о себе самом.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4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87995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о</a:t>
                      </a:r>
                      <a:r>
                        <a:rPr lang="ru-RU" sz="3600" baseline="0" dirty="0" smtClean="0"/>
                        <a:t> счастье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120" y="2781216"/>
            <a:ext cx="54437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Привычка свыше нам дана: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Замена </a:t>
            </a:r>
            <a:r>
              <a:rPr lang="ru-RU" sz="4400" b="1" dirty="0" err="1">
                <a:solidFill>
                  <a:srgbClr val="C00000"/>
                </a:solidFill>
              </a:rPr>
              <a:t>счастию</a:t>
            </a:r>
            <a:r>
              <a:rPr lang="ru-RU" sz="4400" b="1" dirty="0">
                <a:solidFill>
                  <a:srgbClr val="C00000"/>
                </a:solidFill>
              </a:rPr>
              <a:t> она.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ко всему можно привыкнуть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77986"/>
              </p:ext>
            </p:extLst>
          </p:nvPr>
        </p:nvGraphicFramePr>
        <p:xfrm>
          <a:off x="2377440" y="165146"/>
          <a:ext cx="707498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кому лучше всего читать свои </a:t>
                      </a:r>
                      <a:r>
                        <a:rPr lang="ru-RU" sz="3600" baseline="0" dirty="0" smtClean="0"/>
                        <a:t>стихи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120" y="1902506"/>
            <a:ext cx="562031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CC1E1A"/>
                </a:solidFill>
              </a:rPr>
              <a:t>…я плоды моих мечтаний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И гармонических затей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Читаю только старой няне,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Подруге юности моей,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Да после скучного обеда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Ко мне забредшего соседа,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Поймав нежданно за полу,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Душу трагедией в углу,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Или (но это кроме шуток),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Тоской и рифмами томим,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Бродя над озером моим,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Пугаю стадо диких уток: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Вняв пенью сладкозвучных строф,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Они слетают с берегов.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никому)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05941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о</a:t>
                      </a:r>
                      <a:r>
                        <a:rPr lang="ru-RU" sz="3600" baseline="0" dirty="0" smtClean="0"/>
                        <a:t> правде жизни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9500" y="3181177"/>
            <a:ext cx="58554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 предрассудки </a:t>
            </a:r>
            <a:r>
              <a:rPr lang="ru-RU" sz="3600" b="1" dirty="0" err="1">
                <a:solidFill>
                  <a:srgbClr val="C00000"/>
                </a:solidFill>
              </a:rPr>
              <a:t>истребя</a:t>
            </a:r>
            <a:r>
              <a:rPr lang="ru-RU" sz="3600" b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Мы почитаем всех нулями,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А единицами - себя..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 люди - эгоисты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50350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о</a:t>
                      </a:r>
                      <a:r>
                        <a:rPr lang="ru-RU" sz="3600" baseline="0" dirty="0" smtClean="0"/>
                        <a:t> людях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333349" y="3191287"/>
            <a:ext cx="668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Кто жил и мыслил, тот не может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 душе не презирать </a:t>
            </a:r>
            <a:r>
              <a:rPr lang="ru-RU" sz="3200" b="1" dirty="0" smtClean="0">
                <a:solidFill>
                  <a:srgbClr val="C00000"/>
                </a:solidFill>
              </a:rPr>
              <a:t>людей…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умные люди в душе никого не любят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710302" y="346925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42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600" y="203200"/>
            <a:ext cx="6756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1E1A"/>
                </a:solidFill>
              </a:rPr>
              <a:t>Блажен, кто смолоду был молод,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Блажен, кто вовремя созрел,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Кто постепенно жизни холод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С летами вытерпеть умел;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Кто странным снам не предавался,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Кто черни светской не чуждался,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Кто в двадцать лет был франт иль хват,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А в тридцать выгодно женат;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Кто в пятьдесят освободился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От частных и других долгов,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Кто славы, денег и чинов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Спокойно в очередь добился,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О ком твердили целый век: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N. N. прекрасный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195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0" y="330200"/>
            <a:ext cx="6756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1E1A"/>
                </a:solidFill>
              </a:rPr>
              <a:t>Но грустно думать, что напрасно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Была нам молодость дана,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Что изменяли ей всечасно,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Что обманула нас она;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Что наши лучшие желанья,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Что наши свежие мечтанья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Истлели быстрой чередой,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Как листья осенью гнилой.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Несносно видеть пред собою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Одних обедов длинный ряд,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Глядеть на жизнь, как на обряд,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И вслед за чинною толпою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Идти, не разделяя с ней</a:t>
            </a:r>
          </a:p>
          <a:p>
            <a:pPr algn="ctr"/>
            <a:r>
              <a:rPr lang="ru-RU" sz="2800" b="1" dirty="0">
                <a:solidFill>
                  <a:srgbClr val="CC1E1A"/>
                </a:solidFill>
              </a:rPr>
              <a:t>Ни общих мнений, ни страстей.</a:t>
            </a:r>
          </a:p>
        </p:txBody>
      </p:sp>
    </p:spTree>
    <p:extLst>
      <p:ext uri="{BB962C8B-B14F-4D97-AF65-F5344CB8AC3E}">
        <p14:creationId xmlns:p14="http://schemas.microsoft.com/office/powerpoint/2010/main" val="33904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6500" y="723900"/>
            <a:ext cx="9956800" cy="448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C1E1A"/>
                </a:solidFill>
              </a:rPr>
              <a:t>Предметом став суждений шумных,</a:t>
            </a:r>
          </a:p>
          <a:p>
            <a:pPr algn="ctr"/>
            <a:r>
              <a:rPr lang="ru-RU" sz="4000" b="1" dirty="0">
                <a:solidFill>
                  <a:srgbClr val="CC1E1A"/>
                </a:solidFill>
              </a:rPr>
              <a:t>Несносно (согласитесь в том)</a:t>
            </a:r>
          </a:p>
          <a:p>
            <a:pPr algn="ctr"/>
            <a:r>
              <a:rPr lang="ru-RU" sz="4000" b="1" dirty="0">
                <a:solidFill>
                  <a:srgbClr val="CC1E1A"/>
                </a:solidFill>
              </a:rPr>
              <a:t>Между людей благоразумных</a:t>
            </a:r>
          </a:p>
          <a:p>
            <a:pPr algn="ctr"/>
            <a:r>
              <a:rPr lang="ru-RU" sz="4000" b="1" dirty="0">
                <a:solidFill>
                  <a:srgbClr val="CC1E1A"/>
                </a:solidFill>
              </a:rPr>
              <a:t>Прослыть притворным чудаком,</a:t>
            </a:r>
          </a:p>
          <a:p>
            <a:pPr algn="ctr"/>
            <a:r>
              <a:rPr lang="ru-RU" sz="4000" b="1" dirty="0">
                <a:solidFill>
                  <a:srgbClr val="CC1E1A"/>
                </a:solidFill>
              </a:rPr>
              <a:t>Или печальным сумасбродом,</a:t>
            </a:r>
          </a:p>
          <a:p>
            <a:pPr algn="ctr"/>
            <a:r>
              <a:rPr lang="ru-RU" sz="4000" b="1" dirty="0">
                <a:solidFill>
                  <a:srgbClr val="CC1E1A"/>
                </a:solidFill>
              </a:rPr>
              <a:t>Иль сатаническим уродом,</a:t>
            </a:r>
          </a:p>
          <a:p>
            <a:pPr algn="ctr"/>
            <a:r>
              <a:rPr lang="ru-RU" sz="4000" b="1" dirty="0">
                <a:solidFill>
                  <a:srgbClr val="CC1E1A"/>
                </a:solidFill>
              </a:rPr>
              <a:t>Иль даже демоном моим.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65023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о</a:t>
                      </a:r>
                      <a:r>
                        <a:rPr lang="ru-RU" sz="3600" baseline="0" dirty="0" smtClean="0"/>
                        <a:t> путешествиях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8801" y="1288249"/>
            <a:ext cx="668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1E1A"/>
                </a:solidFill>
              </a:rPr>
              <a:t> 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Придет ли час моей свободы?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Пора, пора! - взываю к ней;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Брожу над морем, жду погоды,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Маню ветрила кораблей.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Под ризой бурь, с волнами споря,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 вольному распутью моря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Когда ж начну я вольный бег?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Пора покинуть скучный брег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Мне неприязненной стихии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И средь полуденных зыбей,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Под небом Африки моей,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Вздыхать о сумрачной России,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Где я страдал, где я любил,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Где сердце я похоронил.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хочу путешествовать!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319519" y="289884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16601"/>
              </p:ext>
            </p:extLst>
          </p:nvPr>
        </p:nvGraphicFramePr>
        <p:xfrm>
          <a:off x="2377440" y="165146"/>
          <a:ext cx="7074982" cy="1249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4982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</a:tblGrid>
              <a:tr h="1249649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               </a:t>
                      </a:r>
                      <a:endParaRPr lang="ru-RU" sz="3600" dirty="0"/>
                    </a:p>
                    <a:p>
                      <a:pPr algn="ctr"/>
                      <a:r>
                        <a:rPr lang="ru-RU" sz="3600" dirty="0" smtClean="0"/>
                        <a:t>о</a:t>
                      </a:r>
                      <a:r>
                        <a:rPr lang="ru-RU" sz="3600" baseline="0" dirty="0" smtClean="0"/>
                        <a:t> деревне</a:t>
                      </a:r>
                      <a:endParaRPr lang="ru-RU" sz="36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185710" y="2422774"/>
            <a:ext cx="1" cy="4192741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333349" y="2570949"/>
            <a:ext cx="6684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1E1A"/>
                </a:solidFill>
              </a:rPr>
              <a:t> 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Я был рожден для жизни мирной,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Для деревенской тишины;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В глуши звучнее голос лирный,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Живее творческие сны.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…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Цветы, любовь, деревня, праздность,</a:t>
            </a:r>
          </a:p>
          <a:p>
            <a:pPr algn="ctr"/>
            <a:r>
              <a:rPr lang="ru-RU" sz="2300" b="1" dirty="0">
                <a:solidFill>
                  <a:srgbClr val="CC1E1A"/>
                </a:solidFill>
              </a:rPr>
              <a:t>Поля! я предан вам душой.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15990" y="3191287"/>
            <a:ext cx="4686390" cy="1405811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деревне хорошо, в деревне лучше пишется</a:t>
            </a:r>
          </a:p>
        </p:txBody>
      </p:sp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953879" y="572644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319519" y="289884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26800" y="5529512"/>
            <a:ext cx="812800" cy="1207040"/>
          </a:xfrm>
          <a:prstGeom prst="rightArrow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9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0278" y="1280160"/>
            <a:ext cx="10327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…И </a:t>
            </a:r>
            <a:r>
              <a:rPr lang="ru-RU" sz="6000" b="1" dirty="0">
                <a:solidFill>
                  <a:srgbClr val="C00000"/>
                </a:solidFill>
              </a:rPr>
              <a:t>даль </a:t>
            </a:r>
            <a:r>
              <a:rPr lang="ru-RU" sz="6000" b="1" u="sng" dirty="0">
                <a:solidFill>
                  <a:srgbClr val="C00000"/>
                </a:solidFill>
              </a:rPr>
              <a:t>свободного романа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</a:rPr>
              <a:t>Я сквозь магический кристалл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</a:rPr>
              <a:t>Еще не ясно различал.</a:t>
            </a:r>
          </a:p>
        </p:txBody>
      </p:sp>
    </p:spTree>
    <p:extLst>
      <p:ext uri="{BB962C8B-B14F-4D97-AF65-F5344CB8AC3E}">
        <p14:creationId xmlns:p14="http://schemas.microsoft.com/office/powerpoint/2010/main" val="37302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ая прямоугольная выноска 20"/>
          <p:cNvSpPr/>
          <p:nvPr/>
        </p:nvSpPr>
        <p:spPr>
          <a:xfrm flipH="1">
            <a:off x="239391" y="230443"/>
            <a:ext cx="5073754" cy="71283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самом главном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 flipH="1">
            <a:off x="905887" y="1409661"/>
            <a:ext cx="10288294" cy="4548377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…Без </a:t>
            </a:r>
            <a:r>
              <a:rPr lang="ru-RU" sz="3200" dirty="0">
                <a:solidFill>
                  <a:schemeClr val="tx1"/>
                </a:solidFill>
              </a:rPr>
              <a:t>неприметного следа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Мне было б грустно мир оставить.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Живу, пишу не для похвал;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Но я бы, кажется, желал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Печальный жребий свой прославить,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Чтоб обо мне, как верный друг,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Напомнил хоть единый звук.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ая прямоугольная выноска 22"/>
          <p:cNvSpPr/>
          <p:nvPr/>
        </p:nvSpPr>
        <p:spPr>
          <a:xfrm flipH="1">
            <a:off x="1050260" y="586859"/>
            <a:ext cx="9585655" cy="5294458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 чье-нибудь он сердце тронет;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И, сохраненная судьбой,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Быть может, в Лете не потонет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Строфа, слагаемая мной;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Быть может (лестная надежда!),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Укажет будущий невежда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На мой прославленный портрет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И молвит: </a:t>
            </a:r>
            <a:r>
              <a:rPr lang="ru-RU" sz="3600" b="1" dirty="0">
                <a:solidFill>
                  <a:srgbClr val="CC1E1A"/>
                </a:solidFill>
              </a:rPr>
              <a:t>то-то был поэт!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Прими ж мои благодаренья,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Поклонник мирных аонид,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О ты, чья память сохранит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Мои летучие творенья,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Чья благосклонная рука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Потреплет лавры старика!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52764" y="249694"/>
            <a:ext cx="3312331" cy="876462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 самом главном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2-03/1648185144_80-kartinkin-net-p-kartinki-s-pushkinim-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62" y="409761"/>
            <a:ext cx="8359345" cy="605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600" y="740538"/>
            <a:ext cx="1109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1E1A"/>
                </a:solidFill>
              </a:rPr>
              <a:t>…Чего </a:t>
            </a:r>
            <a:r>
              <a:rPr lang="ru-RU" sz="3200" b="1" dirty="0">
                <a:solidFill>
                  <a:srgbClr val="CC1E1A"/>
                </a:solidFill>
              </a:rPr>
              <a:t>бы ты за мной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Здесь ни искал в строфах небрежных,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Воспоминаний ли мятежных,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Отдохновенья ль от трудов,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Живых картин, иль острых слов,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Иль грамматических ошибок,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Дай бог, чтоб в этой книжке ты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Для развлеченья, для мечты,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Для сердца, для журнальных сшибок</a:t>
            </a:r>
          </a:p>
          <a:p>
            <a:pPr algn="ctr"/>
            <a:r>
              <a:rPr lang="ru-RU" sz="3200" b="1" dirty="0">
                <a:solidFill>
                  <a:srgbClr val="CC1E1A"/>
                </a:solidFill>
              </a:rPr>
              <a:t>Хотя крупицу мог найти.</a:t>
            </a:r>
          </a:p>
        </p:txBody>
      </p:sp>
    </p:spTree>
    <p:extLst>
      <p:ext uri="{BB962C8B-B14F-4D97-AF65-F5344CB8AC3E}">
        <p14:creationId xmlns:p14="http://schemas.microsoft.com/office/powerpoint/2010/main" val="14216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667041" y="543996"/>
            <a:ext cx="2836555" cy="3178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50" y="1228799"/>
            <a:ext cx="6821395" cy="481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33499" y="1355267"/>
            <a:ext cx="6169794" cy="4734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atin typeface="Segoe Print" panose="02000600000000000000" pitchFamily="2" charset="0"/>
              </a:rPr>
              <a:t>«Пишу </a:t>
            </a:r>
            <a:r>
              <a:rPr lang="ru-RU" sz="3600" dirty="0">
                <a:latin typeface="Segoe Print" panose="02000600000000000000" pitchFamily="2" charset="0"/>
              </a:rPr>
              <a:t>не роман, а роман в стихах — дьявольская разница</a:t>
            </a:r>
            <a:r>
              <a:rPr lang="ru-RU" sz="3600" dirty="0" smtClean="0">
                <a:latin typeface="Segoe Print" panose="02000600000000000000" pitchFamily="2" charset="0"/>
              </a:rPr>
              <a:t>!»</a:t>
            </a: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  <a:p>
            <a:pPr algn="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Из письма </a:t>
            </a:r>
          </a:p>
          <a:p>
            <a:pPr algn="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А.С. Пушкина </a:t>
            </a:r>
          </a:p>
          <a:p>
            <a:pPr algn="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П.А. Вяземскому</a:t>
            </a:r>
          </a:p>
          <a:p>
            <a:pPr algn="r"/>
            <a:r>
              <a:rPr lang="ru-RU" sz="2400" dirty="0" smtClean="0">
                <a:latin typeface="Segoe Print" panose="02000600000000000000" pitchFamily="2" charset="0"/>
              </a:rPr>
              <a:t>4 </a:t>
            </a:r>
            <a:r>
              <a:rPr lang="ru-RU" sz="2400" dirty="0">
                <a:latin typeface="Segoe Print" panose="02000600000000000000" pitchFamily="2" charset="0"/>
              </a:rPr>
              <a:t>ноября 1823 года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81909"/>
              </p:ext>
            </p:extLst>
          </p:nvPr>
        </p:nvGraphicFramePr>
        <p:xfrm>
          <a:off x="363793" y="326627"/>
          <a:ext cx="11464414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32207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  <a:gridCol w="5732207">
                  <a:extLst>
                    <a:ext uri="{9D8B030D-6E8A-4147-A177-3AD203B41FA5}">
                      <a16:colId xmlns="" xmlns:a16="http://schemas.microsoft.com/office/drawing/2014/main" val="83931266"/>
                    </a:ext>
                  </a:extLst>
                </a:gridCol>
              </a:tblGrid>
              <a:tr h="619432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/>
                        <a:t>               А.С</a:t>
                      </a:r>
                      <a:r>
                        <a:rPr lang="ru-RU" sz="4400" dirty="0"/>
                        <a:t>. </a:t>
                      </a:r>
                      <a:r>
                        <a:rPr lang="ru-RU" sz="4400" dirty="0" smtClean="0"/>
                        <a:t>Пушкин    </a:t>
                      </a:r>
                      <a:endParaRPr lang="ru-RU" sz="44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/>
                        <a:t>    </a:t>
                      </a:r>
                      <a:r>
                        <a:rPr lang="en-US" sz="4400" dirty="0" smtClean="0"/>
                        <a:t>@</a:t>
                      </a:r>
                      <a:r>
                        <a:rPr lang="en-US" sz="4400" dirty="0"/>
                        <a:t>pushkin_official</a:t>
                      </a:r>
                      <a:endParaRPr lang="ru-RU" sz="44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096000" y="1287976"/>
            <a:ext cx="0" cy="5216013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0372" y="1742574"/>
            <a:ext cx="56981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Друзья Людмилы и Руслана!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героем моего романа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Без предисловий, сей же час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Позвольте </a:t>
            </a:r>
            <a:r>
              <a:rPr lang="ru-RU" sz="2800" b="1" dirty="0">
                <a:solidFill>
                  <a:srgbClr val="C00000"/>
                </a:solidFill>
              </a:rPr>
              <a:t>познакомить вас: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Онегин, добрый мой приятель,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Родился на брегах Невы,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Где, может быть, родились вы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Или блистали, мой читатель;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Там некогда гулял и я: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 вреден север для меня.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 flipH="1">
            <a:off x="6383336" y="1263108"/>
            <a:ext cx="5191018" cy="671512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вот </a:t>
            </a:r>
            <a:r>
              <a:rPr lang="ru-RU" sz="2400" dirty="0">
                <a:solidFill>
                  <a:schemeClr val="tx1"/>
                </a:solidFill>
              </a:rPr>
              <a:t>Онегин, он из </a:t>
            </a:r>
            <a:r>
              <a:rPr lang="ru-RU" sz="2400" dirty="0" smtClean="0">
                <a:solidFill>
                  <a:schemeClr val="tx1"/>
                </a:solidFill>
              </a:rPr>
              <a:t>Питера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405976" y="2189504"/>
            <a:ext cx="5168378" cy="1045712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вы, наверное, тоже из Питера, ну или были там 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flipH="1">
            <a:off x="6379010" y="3519539"/>
            <a:ext cx="5359484" cy="847277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я, </a:t>
            </a:r>
            <a:r>
              <a:rPr lang="ru-RU" sz="2400" dirty="0">
                <a:solidFill>
                  <a:schemeClr val="tx1"/>
                </a:solidFill>
              </a:rPr>
              <a:t>кстати</a:t>
            </a:r>
            <a:r>
              <a:rPr lang="ru-RU" sz="2400" dirty="0" smtClean="0">
                <a:solidFill>
                  <a:schemeClr val="tx1"/>
                </a:solidFill>
              </a:rPr>
              <a:t>, из </a:t>
            </a:r>
            <a:r>
              <a:rPr lang="ru-RU" sz="2400" dirty="0">
                <a:solidFill>
                  <a:schemeClr val="tx1"/>
                </a:solidFill>
              </a:rPr>
              <a:t>Питера, </a:t>
            </a:r>
            <a:r>
              <a:rPr lang="ru-RU" sz="2400" dirty="0" err="1" smtClean="0">
                <a:solidFill>
                  <a:schemeClr val="tx1"/>
                </a:solidFill>
              </a:rPr>
              <a:t>нооооо</a:t>
            </a:r>
            <a:r>
              <a:rPr lang="ru-RU" sz="2400" dirty="0" smtClean="0">
                <a:solidFill>
                  <a:schemeClr val="tx1"/>
                </a:solidFill>
              </a:rPr>
              <a:t>…)</a:t>
            </a:r>
            <a:r>
              <a:rPr lang="ru-RU" sz="2400" dirty="0">
                <a:solidFill>
                  <a:schemeClr val="tx1"/>
                </a:solidFill>
              </a:rPr>
              <a:t>0))0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38" y="2736647"/>
            <a:ext cx="345841" cy="345841"/>
          </a:xfrm>
          <a:prstGeom prst="rect">
            <a:avLst/>
          </a:prstGeom>
        </p:spPr>
      </p:pic>
      <p:pic>
        <p:nvPicPr>
          <p:cNvPr id="14" name="Picture 4" descr="https://avatars.dzeninfra.ru/get-zen_gallery/2786943/pub_5fb51b1742f9ca1da1daeaf8_5fb58573d60cd17792a7079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805">
            <a:off x="9326270" y="4933900"/>
            <a:ext cx="1759228" cy="131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291656" y="326627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08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3289A54A-523D-5D16-309D-EA958C5B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81909"/>
              </p:ext>
            </p:extLst>
          </p:nvPr>
        </p:nvGraphicFramePr>
        <p:xfrm>
          <a:off x="363793" y="326627"/>
          <a:ext cx="11464414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32207">
                  <a:extLst>
                    <a:ext uri="{9D8B030D-6E8A-4147-A177-3AD203B41FA5}">
                      <a16:colId xmlns="" xmlns:a16="http://schemas.microsoft.com/office/drawing/2014/main" val="3609231473"/>
                    </a:ext>
                  </a:extLst>
                </a:gridCol>
                <a:gridCol w="5732207">
                  <a:extLst>
                    <a:ext uri="{9D8B030D-6E8A-4147-A177-3AD203B41FA5}">
                      <a16:colId xmlns="" xmlns:a16="http://schemas.microsoft.com/office/drawing/2014/main" val="83931266"/>
                    </a:ext>
                  </a:extLst>
                </a:gridCol>
              </a:tblGrid>
              <a:tr h="619432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/>
                        <a:t>               А.С</a:t>
                      </a:r>
                      <a:r>
                        <a:rPr lang="ru-RU" sz="4400" dirty="0"/>
                        <a:t>. </a:t>
                      </a:r>
                      <a:r>
                        <a:rPr lang="ru-RU" sz="4400" dirty="0" smtClean="0"/>
                        <a:t>Пушкин    </a:t>
                      </a:r>
                      <a:endParaRPr lang="ru-RU" sz="44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/>
                        <a:t>    </a:t>
                      </a:r>
                      <a:r>
                        <a:rPr lang="en-US" sz="4400" dirty="0" smtClean="0"/>
                        <a:t>@</a:t>
                      </a:r>
                      <a:r>
                        <a:rPr lang="en-US" sz="4400" dirty="0"/>
                        <a:t>pushkin_official</a:t>
                      </a:r>
                      <a:endParaRPr lang="ru-RU" sz="4400" dirty="0"/>
                    </a:p>
                  </a:txBody>
                  <a:tcPr>
                    <a:solidFill>
                      <a:srgbClr val="CC1E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556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B3375A-F60B-399B-C5A2-04EFCAE36505}"/>
              </a:ext>
            </a:extLst>
          </p:cNvPr>
          <p:cNvCxnSpPr>
            <a:cxnSpLocks/>
          </p:cNvCxnSpPr>
          <p:nvPr/>
        </p:nvCxnSpPr>
        <p:spPr>
          <a:xfrm>
            <a:off x="6096000" y="1287976"/>
            <a:ext cx="0" cy="5216013"/>
          </a:xfrm>
          <a:prstGeom prst="line">
            <a:avLst/>
          </a:prstGeom>
          <a:ln w="76200">
            <a:solidFill>
              <a:srgbClr val="CC1E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Скругленная прямоугольная выноска 2"/>
          <p:cNvSpPr/>
          <p:nvPr/>
        </p:nvSpPr>
        <p:spPr>
          <a:xfrm flipH="1">
            <a:off x="6648509" y="2365343"/>
            <a:ext cx="5191018" cy="604193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дядя бесит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659829" y="3207532"/>
            <a:ext cx="5168378" cy="707700"/>
          </a:xfrm>
          <a:prstGeom prst="wedgeRoundRectCallout">
            <a:avLst/>
          </a:prstGeom>
          <a:solidFill>
            <a:srgbClr val="EFF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не может помереть в одиночестве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80CB64C0-48B9-91B4-9E95-BC31FC25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50000" b="-1"/>
          <a:stretch/>
        </p:blipFill>
        <p:spPr bwMode="auto">
          <a:xfrm rot="10800000" flipH="1" flipV="1">
            <a:off x="291656" y="326627"/>
            <a:ext cx="1039943" cy="116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200372" y="1595021"/>
            <a:ext cx="56981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«Мой </a:t>
            </a:r>
            <a:r>
              <a:rPr lang="ru-RU" sz="2400" b="1" dirty="0">
                <a:solidFill>
                  <a:srgbClr val="C00000"/>
                </a:solidFill>
              </a:rPr>
              <a:t>дядя самых честных правил,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Когда не в шутку занемог,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Он уважать себя заставил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лучше выдумать не мог.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Его пример другим наука;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Но, боже мой, какая скука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 больным сидеть и день и ночь,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отходя ни шагу прочь!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Какое низкое коварство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Полуживого забавлять,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Ему подушки поправлять,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Печально подносить лекарство,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Вздыхать и думать про себя: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Когда же черт возьмет тебя</a:t>
            </a:r>
            <a:r>
              <a:rPr lang="ru-RU" sz="2400" b="1" dirty="0" smtClean="0">
                <a:solidFill>
                  <a:srgbClr val="C00000"/>
                </a:solidFill>
              </a:rPr>
              <a:t>!»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="" xmlns:a16="http://schemas.microsoft.com/office/drawing/2014/main" id="{68EE52D7-1064-FD6D-E5D4-26D887E42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b="19469"/>
          <a:stretch/>
        </p:blipFill>
        <p:spPr bwMode="auto">
          <a:xfrm rot="20844826">
            <a:off x="9510702" y="4472425"/>
            <a:ext cx="2216495" cy="1275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02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92600" y="75620"/>
            <a:ext cx="789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Роман «Евгений Онегин»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как способ пообщаться с Пушкиным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на самые разные темы</a:t>
            </a:r>
          </a:p>
        </p:txBody>
      </p:sp>
      <p:sp>
        <p:nvSpPr>
          <p:cNvPr id="6" name="Скругленная прямоугольная выноска 5">
            <a:hlinkClick r:id="rId2" action="ppaction://hlinksldjump"/>
          </p:cNvPr>
          <p:cNvSpPr/>
          <p:nvPr/>
        </p:nvSpPr>
        <p:spPr>
          <a:xfrm flipH="1">
            <a:off x="2444683" y="5295601"/>
            <a:ext cx="2308076" cy="1134075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кому лучше всего читать свои стихи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>
            <a:hlinkClick r:id="rId3" action="ppaction://hlinksldjump"/>
          </p:cNvPr>
          <p:cNvSpPr/>
          <p:nvPr/>
        </p:nvSpPr>
        <p:spPr>
          <a:xfrm flipH="1">
            <a:off x="2863077" y="3673147"/>
            <a:ext cx="2244224" cy="1374194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  том, что НА САМОМ ДЕЛЕ прекрасно в девушках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>
            <a:hlinkClick r:id="rId4" action="ppaction://hlinksldjump"/>
          </p:cNvPr>
          <p:cNvSpPr/>
          <p:nvPr/>
        </p:nvSpPr>
        <p:spPr>
          <a:xfrm flipH="1">
            <a:off x="6877812" y="3148431"/>
            <a:ext cx="2497757" cy="735834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о родственниках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8">
            <a:hlinkClick r:id="rId5" action="ppaction://hlinksldjump"/>
          </p:cNvPr>
          <p:cNvSpPr/>
          <p:nvPr/>
        </p:nvSpPr>
        <p:spPr>
          <a:xfrm flipH="1">
            <a:off x="319078" y="3312652"/>
            <a:ext cx="2474930" cy="620011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дружбе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>
            <a:hlinkClick r:id="rId6" action="ppaction://hlinksldjump"/>
          </p:cNvPr>
          <p:cNvSpPr/>
          <p:nvPr/>
        </p:nvSpPr>
        <p:spPr>
          <a:xfrm flipH="1">
            <a:off x="4001084" y="2501371"/>
            <a:ext cx="2872247" cy="682320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загранице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Скругленная прямоугольная выноска 10">
            <a:hlinkClick r:id="rId7" action="ppaction://hlinksldjump"/>
          </p:cNvPr>
          <p:cNvSpPr/>
          <p:nvPr/>
        </p:nvSpPr>
        <p:spPr>
          <a:xfrm flipH="1">
            <a:off x="7302180" y="4070665"/>
            <a:ext cx="3645661" cy="897185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о том, как правильно общаться с девушками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Скругленная прямоугольная выноска 12">
            <a:hlinkClick r:id="rId8" action="ppaction://hlinksldjump"/>
          </p:cNvPr>
          <p:cNvSpPr/>
          <p:nvPr/>
        </p:nvSpPr>
        <p:spPr>
          <a:xfrm flipH="1">
            <a:off x="195187" y="4360244"/>
            <a:ext cx="2076375" cy="681931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любви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87" y="3310718"/>
            <a:ext cx="412117" cy="4121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87" y="4496082"/>
            <a:ext cx="374302" cy="374302"/>
          </a:xfrm>
          <a:prstGeom prst="rect">
            <a:avLst/>
          </a:prstGeom>
        </p:spPr>
      </p:pic>
      <p:sp>
        <p:nvSpPr>
          <p:cNvPr id="16" name="Скругленная прямоугольная выноска 15">
            <a:hlinkClick r:id="rId11" action="ppaction://hlinksldjump"/>
          </p:cNvPr>
          <p:cNvSpPr/>
          <p:nvPr/>
        </p:nvSpPr>
        <p:spPr>
          <a:xfrm flipH="1">
            <a:off x="5296246" y="5648194"/>
            <a:ext cx="3538981" cy="986777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 том, что делать, если тебе всё время грустно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40" y="6326115"/>
            <a:ext cx="471849" cy="471849"/>
          </a:xfrm>
          <a:prstGeom prst="rect">
            <a:avLst/>
          </a:prstGeom>
        </p:spPr>
      </p:pic>
      <p:sp>
        <p:nvSpPr>
          <p:cNvPr id="18" name="Скругленная прямоугольная выноска 17">
            <a:hlinkClick r:id="rId13" action="ppaction://hlinksldjump"/>
          </p:cNvPr>
          <p:cNvSpPr/>
          <p:nvPr/>
        </p:nvSpPr>
        <p:spPr>
          <a:xfrm flipH="1">
            <a:off x="195187" y="2201604"/>
            <a:ext cx="3609473" cy="729098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грамотности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8">
            <a:hlinkClick r:id="rId14" action="ppaction://hlinksldjump"/>
          </p:cNvPr>
          <p:cNvSpPr/>
          <p:nvPr/>
        </p:nvSpPr>
        <p:spPr>
          <a:xfrm flipH="1">
            <a:off x="115502" y="5275012"/>
            <a:ext cx="2153807" cy="921418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</a:t>
            </a:r>
            <a:r>
              <a:rPr lang="ru-RU" sz="2800" dirty="0" err="1" smtClean="0">
                <a:solidFill>
                  <a:schemeClr val="bg1"/>
                </a:solidFill>
              </a:rPr>
              <a:t>френдзоне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>
            <a:hlinkClick r:id="rId15" action="ppaction://hlinksldjump"/>
          </p:cNvPr>
          <p:cNvSpPr/>
          <p:nvPr/>
        </p:nvSpPr>
        <p:spPr>
          <a:xfrm flipH="1">
            <a:off x="95012" y="114195"/>
            <a:ext cx="2794008" cy="745060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</a:t>
            </a:r>
            <a:r>
              <a:rPr lang="ru-RU" sz="4000" dirty="0" err="1" smtClean="0">
                <a:solidFill>
                  <a:schemeClr val="bg1"/>
                </a:solidFill>
              </a:rPr>
              <a:t>душнилах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20">
            <a:hlinkClick r:id="rId16" action="ppaction://hlinksldjump"/>
          </p:cNvPr>
          <p:cNvSpPr/>
          <p:nvPr/>
        </p:nvSpPr>
        <p:spPr>
          <a:xfrm flipH="1">
            <a:off x="694463" y="1032684"/>
            <a:ext cx="2992014" cy="955129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современной лит-ре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>
            <a:hlinkClick r:id="rId17" action="ppaction://hlinksldjump"/>
          </p:cNvPr>
          <p:cNvSpPr/>
          <p:nvPr/>
        </p:nvSpPr>
        <p:spPr>
          <a:xfrm flipH="1">
            <a:off x="4186369" y="1387310"/>
            <a:ext cx="2271213" cy="885271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 колесе Сансары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Скругленная прямоугольная выноска 22">
            <a:hlinkClick r:id="rId18" action="ppaction://hlinksldjump"/>
          </p:cNvPr>
          <p:cNvSpPr/>
          <p:nvPr/>
        </p:nvSpPr>
        <p:spPr>
          <a:xfrm flipH="1">
            <a:off x="5372454" y="4045696"/>
            <a:ext cx="1701454" cy="115326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о том, как жить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>
            <a:hlinkClick r:id="rId19" action="ppaction://hlinksldjump"/>
          </p:cNvPr>
          <p:cNvSpPr/>
          <p:nvPr/>
        </p:nvSpPr>
        <p:spPr>
          <a:xfrm flipH="1">
            <a:off x="3272898" y="157791"/>
            <a:ext cx="1751179" cy="657867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 правде жизни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Скругленная прямоугольная выноска 25">
            <a:hlinkClick r:id="rId20" action="ppaction://hlinksldjump"/>
          </p:cNvPr>
          <p:cNvSpPr/>
          <p:nvPr/>
        </p:nvSpPr>
        <p:spPr>
          <a:xfrm flipH="1">
            <a:off x="7940614" y="2026547"/>
            <a:ext cx="3744454" cy="96045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 том, можно ли быть красивым и умным одновременно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Скругленная прямоугольная выноска 26">
            <a:hlinkClick r:id="rId21" action="ppaction://hlinksldjump"/>
          </p:cNvPr>
          <p:cNvSpPr/>
          <p:nvPr/>
        </p:nvSpPr>
        <p:spPr>
          <a:xfrm flipH="1">
            <a:off x="9068445" y="5154250"/>
            <a:ext cx="1605165" cy="58025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 Онегине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27">
            <a:hlinkClick r:id="rId22" action="ppaction://hlinksldjump"/>
          </p:cNvPr>
          <p:cNvSpPr/>
          <p:nvPr/>
        </p:nvSpPr>
        <p:spPr>
          <a:xfrm flipH="1">
            <a:off x="9812841" y="6035988"/>
            <a:ext cx="1605165" cy="58025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людях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>
            <a:hlinkClick r:id="rId23" action="ppaction://hlinksldjump"/>
          </p:cNvPr>
          <p:cNvSpPr/>
          <p:nvPr/>
        </p:nvSpPr>
        <p:spPr>
          <a:xfrm flipH="1">
            <a:off x="9812841" y="3238706"/>
            <a:ext cx="1605165" cy="58025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 деревне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>
            <a:hlinkClick r:id="rId2" action="ppaction://hlinksldjump"/>
          </p:cNvPr>
          <p:cNvSpPr/>
          <p:nvPr/>
        </p:nvSpPr>
        <p:spPr>
          <a:xfrm flipH="1">
            <a:off x="1605776" y="1158546"/>
            <a:ext cx="8655823" cy="4200853"/>
          </a:xfrm>
          <a:prstGeom prst="wedgeRoundRectCallout">
            <a:avLst/>
          </a:prstGeom>
          <a:solidFill>
            <a:srgbClr val="CC1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о самом главном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2230</Words>
  <Application>Microsoft Office PowerPoint</Application>
  <PresentationFormat>Произвольный</PresentationFormat>
  <Paragraphs>498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Заботнов Петр Владимирович</dc:creator>
  <cp:lastModifiedBy>анастасия карпань</cp:lastModifiedBy>
  <cp:revision>24</cp:revision>
  <dcterms:created xsi:type="dcterms:W3CDTF">2023-03-23T21:07:11Z</dcterms:created>
  <dcterms:modified xsi:type="dcterms:W3CDTF">2024-11-28T03:24:18Z</dcterms:modified>
</cp:coreProperties>
</file>