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88" r:id="rId2"/>
    <p:sldId id="287" r:id="rId3"/>
    <p:sldId id="367" r:id="rId4"/>
    <p:sldId id="280" r:id="rId5"/>
    <p:sldId id="305" r:id="rId6"/>
    <p:sldId id="368" r:id="rId7"/>
    <p:sldId id="369" r:id="rId8"/>
    <p:sldId id="370" r:id="rId9"/>
    <p:sldId id="371" r:id="rId10"/>
    <p:sldId id="362" r:id="rId11"/>
    <p:sldId id="365" r:id="rId12"/>
    <p:sldId id="373" r:id="rId13"/>
    <p:sldId id="377" r:id="rId14"/>
    <p:sldId id="378" r:id="rId15"/>
    <p:sldId id="379" r:id="rId16"/>
    <p:sldId id="380" r:id="rId17"/>
    <p:sldId id="372" r:id="rId18"/>
    <p:sldId id="374" r:id="rId19"/>
    <p:sldId id="375" r:id="rId20"/>
    <p:sldId id="376" r:id="rId21"/>
    <p:sldId id="381" r:id="rId22"/>
    <p:sldId id="382" r:id="rId23"/>
    <p:sldId id="385" r:id="rId24"/>
    <p:sldId id="383" r:id="rId25"/>
    <p:sldId id="355" r:id="rId26"/>
    <p:sldId id="351" r:id="rId27"/>
    <p:sldId id="349" r:id="rId28"/>
    <p:sldId id="350" r:id="rId29"/>
    <p:sldId id="326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18"/>
  </p:normalViewPr>
  <p:slideViewPr>
    <p:cSldViewPr>
      <p:cViewPr varScale="1">
        <p:scale>
          <a:sx n="93" d="100"/>
          <a:sy n="93" d="100"/>
        </p:scale>
        <p:origin x="1664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A8AEA6-65B5-4F33-93F8-2F69E4CD8744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985805-BCFB-44D8-940A-FDC20D3168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3711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1"/>
          <p:cNvSpPr txBox="1">
            <a:spLocks noChangeArrowheads="1"/>
          </p:cNvSpPr>
          <p:nvPr/>
        </p:nvSpPr>
        <p:spPr bwMode="auto">
          <a:xfrm>
            <a:off x="1190625" y="877888"/>
            <a:ext cx="4475163" cy="31654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 altLang="ru-RU"/>
          </a:p>
        </p:txBody>
      </p:sp>
      <p:sp>
        <p:nvSpPr>
          <p:cNvPr id="45059" name="Text Box 2"/>
          <p:cNvSpPr>
            <a:spLocks noGrp="1" noChangeArrowheads="1"/>
          </p:cNvSpPr>
          <p:nvPr>
            <p:ph type="body"/>
          </p:nvPr>
        </p:nvSpPr>
        <p:spPr>
          <a:xfrm>
            <a:off x="1060450" y="4349750"/>
            <a:ext cx="4738688" cy="35115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1"/>
          <p:cNvSpPr txBox="1">
            <a:spLocks noChangeArrowheads="1"/>
          </p:cNvSpPr>
          <p:nvPr/>
        </p:nvSpPr>
        <p:spPr bwMode="auto">
          <a:xfrm>
            <a:off x="1190625" y="877888"/>
            <a:ext cx="4475163" cy="31654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 altLang="ru-RU"/>
          </a:p>
        </p:txBody>
      </p:sp>
      <p:sp>
        <p:nvSpPr>
          <p:cNvPr id="30723" name="Text Box 2"/>
          <p:cNvSpPr>
            <a:spLocks noGrp="1" noChangeArrowheads="1"/>
          </p:cNvSpPr>
          <p:nvPr>
            <p:ph type="body"/>
          </p:nvPr>
        </p:nvSpPr>
        <p:spPr>
          <a:xfrm>
            <a:off x="1060450" y="4349750"/>
            <a:ext cx="4738688" cy="35115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985805-BCFB-44D8-940A-FDC20D3168AA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1406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52011-F372-4A21-B0BF-035BD2CBB0B4}" type="datetimeFigureOut">
              <a:rPr lang="ru-RU" smtClean="0"/>
              <a:pPr/>
              <a:t>06.11.2024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38204-9B1D-40C5-B153-E2DF73E09BA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52011-F372-4A21-B0BF-035BD2CBB0B4}" type="datetimeFigureOut">
              <a:rPr lang="ru-RU" smtClean="0"/>
              <a:pPr/>
              <a:t>06.11.2024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38204-9B1D-40C5-B153-E2DF73E09B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52011-F372-4A21-B0BF-035BD2CBB0B4}" type="datetimeFigureOut">
              <a:rPr lang="ru-RU" smtClean="0"/>
              <a:pPr/>
              <a:t>06.11.2024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38204-9B1D-40C5-B153-E2DF73E09B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52011-F372-4A21-B0BF-035BD2CBB0B4}" type="datetimeFigureOut">
              <a:rPr lang="ru-RU" smtClean="0"/>
              <a:pPr/>
              <a:t>06.11.2024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38204-9B1D-40C5-B153-E2DF73E09B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52011-F372-4A21-B0BF-035BD2CBB0B4}" type="datetimeFigureOut">
              <a:rPr lang="ru-RU" smtClean="0"/>
              <a:pPr/>
              <a:t>06.11.2024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38204-9B1D-40C5-B153-E2DF73E09BA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52011-F372-4A21-B0BF-035BD2CBB0B4}" type="datetimeFigureOut">
              <a:rPr lang="ru-RU" smtClean="0"/>
              <a:pPr/>
              <a:t>06.11.2024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38204-9B1D-40C5-B153-E2DF73E09B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52011-F372-4A21-B0BF-035BD2CBB0B4}" type="datetimeFigureOut">
              <a:rPr lang="ru-RU" smtClean="0"/>
              <a:pPr/>
              <a:t>06.11.2024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38204-9B1D-40C5-B153-E2DF73E09B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52011-F372-4A21-B0BF-035BD2CBB0B4}" type="datetimeFigureOut">
              <a:rPr lang="ru-RU" smtClean="0"/>
              <a:pPr/>
              <a:t>06.11.2024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38204-9B1D-40C5-B153-E2DF73E09B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52011-F372-4A21-B0BF-035BD2CBB0B4}" type="datetimeFigureOut">
              <a:rPr lang="ru-RU" smtClean="0"/>
              <a:pPr/>
              <a:t>06.11.2024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38204-9B1D-40C5-B153-E2DF73E09BA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52011-F372-4A21-B0BF-035BD2CBB0B4}" type="datetimeFigureOut">
              <a:rPr lang="ru-RU" smtClean="0"/>
              <a:pPr/>
              <a:t>06.11.2024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38204-9B1D-40C5-B153-E2DF73E09B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52011-F372-4A21-B0BF-035BD2CBB0B4}" type="datetimeFigureOut">
              <a:rPr lang="ru-RU" smtClean="0"/>
              <a:pPr/>
              <a:t>06.11.2024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38204-9B1D-40C5-B153-E2DF73E09BA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D3A52011-F372-4A21-B0BF-035BD2CBB0B4}" type="datetimeFigureOut">
              <a:rPr lang="ru-RU" smtClean="0"/>
              <a:pPr/>
              <a:t>06.11.2024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E6C38204-9B1D-40C5-B153-E2DF73E09BA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7" Type="http://schemas.openxmlformats.org/officeDocument/2006/relationships/image" Target="../media/image8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331CD0-3161-7246-8295-52BF469B2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2B274D6-55AB-534E-AAED-783E4BF314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435608" y="1196752"/>
            <a:ext cx="7708392" cy="5472607"/>
          </a:xfrm>
        </p:spPr>
        <p:txBody>
          <a:bodyPr vert="horz">
            <a:normAutofit/>
          </a:bodyPr>
          <a:lstStyle/>
          <a:p>
            <a:pPr marL="82296" indent="0" algn="ctr">
              <a:buNone/>
            </a:pPr>
            <a:r>
              <a:rPr lang="ru-RU" sz="4000" b="1" dirty="0"/>
              <a:t>Региональные акции по привлечению школьников </a:t>
            </a:r>
          </a:p>
          <a:p>
            <a:pPr marL="82296" indent="0" algn="ctr">
              <a:buNone/>
            </a:pPr>
            <a:r>
              <a:rPr lang="ru-RU" sz="4000" b="1" dirty="0"/>
              <a:t>к чтению произведений </a:t>
            </a:r>
            <a:r>
              <a:rPr lang="ru-RU" sz="4000" b="1" dirty="0" err="1"/>
              <a:t>А.С.Пушкина</a:t>
            </a:r>
            <a:endParaRPr lang="ru-RU" sz="4000" b="1" dirty="0"/>
          </a:p>
          <a:p>
            <a:pPr marL="82296" indent="0" algn="ctr">
              <a:buNone/>
            </a:pPr>
            <a:endParaRPr lang="ru-RU" sz="4000" b="1" dirty="0"/>
          </a:p>
          <a:p>
            <a:pPr marL="82296" indent="0" algn="ctr">
              <a:buNone/>
            </a:pPr>
            <a:r>
              <a:rPr lang="ru-RU" sz="2800" b="1" dirty="0"/>
              <a:t>Проскурнина Наталья Юрьевна, </a:t>
            </a:r>
            <a:r>
              <a:rPr lang="ru-RU" sz="2800" b="1" dirty="0" err="1"/>
              <a:t>к.п.н</a:t>
            </a:r>
            <a:r>
              <a:rPr lang="ru-RU" sz="2800" b="1" dirty="0"/>
              <a:t>., методист ГАОУ ДПО «Калужский государственный институт развития образования»</a:t>
            </a:r>
          </a:p>
        </p:txBody>
      </p:sp>
      <p:pic>
        <p:nvPicPr>
          <p:cNvPr id="2050" name="Picture 2" descr="Формирование читательской грамотности при изучении истории и обществознан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84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7227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1AB39C8-911C-184C-A260-7B2F680EF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8603" y="916781"/>
            <a:ext cx="5623322" cy="590550"/>
          </a:xfrm>
        </p:spPr>
        <p:txBody>
          <a:bodyPr rtlCol="0">
            <a:normAutofit lnSpcReduction="10000"/>
          </a:bodyPr>
          <a:lstStyle/>
          <a:p>
            <a:pPr>
              <a:buFont typeface="Wingdings 3" charset="2"/>
              <a:buChar char=""/>
              <a:defRPr/>
            </a:pPr>
            <a:r>
              <a:rPr lang="ru-RU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«Лоскутное одеяло»</a:t>
            </a:r>
          </a:p>
          <a:p>
            <a:pPr marL="61722" indent="0">
              <a:buNone/>
              <a:defRPr/>
            </a:pP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6627" name="Объект 3">
            <a:extLst>
              <a:ext uri="{FF2B5EF4-FFF2-40B4-BE49-F238E27FC236}">
                <a16:creationId xmlns:a16="http://schemas.microsoft.com/office/drawing/2014/main" id="{B464FB3B-8208-704A-B780-AB032A1584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6" y="2240757"/>
            <a:ext cx="4279106" cy="285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Рисунок 1">
            <a:extLst>
              <a:ext uri="{FF2B5EF4-FFF2-40B4-BE49-F238E27FC236}">
                <a16:creationId xmlns:a16="http://schemas.microsoft.com/office/drawing/2014/main" id="{71A724CA-DCD5-9E43-BD8E-CCE251DEE2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703" y="1678781"/>
            <a:ext cx="4167188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20706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C669A5-B955-0243-B0AA-A3718A8A1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19E8F38-0B05-E645-BC99-8B8B0B9AAF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6130425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E71F3D-89CB-C343-A1D6-1F7814AE5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0"/>
            <a:ext cx="8682168" cy="128328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Наставникам, хранившим юность нашу… (</a:t>
            </a:r>
            <a:r>
              <a:rPr lang="ru-RU" sz="3600" b="1" dirty="0" err="1"/>
              <a:t>А.С.Пушкин</a:t>
            </a:r>
            <a:r>
              <a:rPr lang="ru-RU" b="1" dirty="0"/>
              <a:t>)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5824FF1-FE61-EF49-ABEF-B06542B393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1029517">
            <a:off x="4169" y="1562544"/>
            <a:ext cx="3934216" cy="33686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5AED57-8AF3-E541-BE0B-343F86B3A0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6" y="2982933"/>
            <a:ext cx="2959100" cy="39497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E2B982-1864-8A49-BD59-8F9F9FBD9E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14836">
            <a:off x="5982831" y="1596623"/>
            <a:ext cx="3136900" cy="303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491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76B506-91D3-0141-87D1-630030F41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8777DEC-7804-C548-92DB-BB665D1466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2296" indent="0" algn="ctr">
              <a:buNone/>
            </a:pPr>
            <a:r>
              <a:rPr lang="ru-RU" sz="4400" b="1" dirty="0"/>
              <a:t>Открытие в музее-усадьбе Полотняный Завод памятника </a:t>
            </a:r>
            <a:r>
              <a:rPr lang="ru-RU" sz="4400" b="1" dirty="0" err="1"/>
              <a:t>А.С.Пушкину</a:t>
            </a:r>
            <a:r>
              <a:rPr lang="ru-RU" sz="4400" b="1" dirty="0"/>
              <a:t> и </a:t>
            </a:r>
            <a:r>
              <a:rPr lang="ru-RU" sz="4400" b="1" dirty="0" err="1"/>
              <a:t>Н.Н.Гончаровой</a:t>
            </a:r>
            <a:r>
              <a:rPr lang="ru-RU" sz="4400" b="1" dirty="0"/>
              <a:t> (Дзержинский район Калужской области)</a:t>
            </a:r>
          </a:p>
        </p:txBody>
      </p:sp>
    </p:spTree>
    <p:extLst>
      <p:ext uri="{BB962C8B-B14F-4D97-AF65-F5344CB8AC3E}">
        <p14:creationId xmlns:p14="http://schemas.microsoft.com/office/powerpoint/2010/main" val="22533156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7FAD7D-7496-C24C-BE8D-B024E79F2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Май 2024года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54D5B8D8-5DB9-914A-9476-075D9D9CF6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600" y="1196752"/>
            <a:ext cx="7962088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7314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BA5A58-C7C4-1C47-9225-81E5B29FB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FEAEE9A-CC2C-8548-85BD-D9169D88DC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4" y="0"/>
            <a:ext cx="6400800" cy="48006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E745698-3153-DA41-97B9-5A237F91F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8585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BA5A58-C7C4-1C47-9225-81E5B29FB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FEAEE9A-CC2C-8548-85BD-D9169D88DC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1289625">
            <a:off x="10430" y="113195"/>
            <a:ext cx="5672055" cy="434681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F5150D-EB35-3749-AD92-6759224B6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88170">
            <a:off x="4477764" y="2854215"/>
            <a:ext cx="4684446" cy="415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8188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218B32-1C1B-574B-B57C-BFC8FA713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0"/>
            <a:ext cx="8826184" cy="1417638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/>
              <a:t>Региональный </a:t>
            </a:r>
            <a:r>
              <a:rPr lang="ru-RU" sz="3600" b="1" dirty="0" err="1"/>
              <a:t>флешмоб</a:t>
            </a:r>
            <a:r>
              <a:rPr lang="ru-RU" sz="3600" b="1" dirty="0"/>
              <a:t>: День русского языка – Пушкинский день в России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20C8D33-C745-484B-B4B7-473F5FDBF3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560" y="1417638"/>
            <a:ext cx="7920880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3215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D02368-C857-7B43-AD32-D397E9604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08B90A0-4BFA-2B46-8988-91726DEDFB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0604"/>
            <a:ext cx="4860032" cy="369642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975F079-EBCB-4D4C-8311-F1D6B9A09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3140968"/>
            <a:ext cx="4793736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5806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123C07-48AD-C74E-84BC-18BB57BEC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274638"/>
            <a:ext cx="846614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Андрей Дементьев</a:t>
            </a:r>
            <a:br>
              <a:rPr lang="ru-RU" b="1" dirty="0"/>
            </a:br>
            <a:r>
              <a:rPr lang="ru-RU" b="1" dirty="0"/>
              <a:t> «Встреча Пушкина и Керн»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7A52A2D-8F3A-A248-833D-21E3F6A55E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1556792"/>
            <a:ext cx="8280920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71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26B461-34D3-9044-B49D-DFC66DF72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/>
              <a:t>Основные задачи образования: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D066060-7566-8241-90A2-84F94768E6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435608" y="1447800"/>
            <a:ext cx="7498080" cy="5221560"/>
          </a:xfrm>
        </p:spPr>
        <p:txBody>
          <a:bodyPr vert="horz">
            <a:normAutofit fontScale="92500" lnSpcReduction="10000"/>
          </a:bodyPr>
          <a:lstStyle/>
          <a:p>
            <a:pPr>
              <a:buFontTx/>
              <a:buChar char="-"/>
            </a:pPr>
            <a:r>
              <a:rPr lang="ru-RU" b="1" dirty="0"/>
              <a:t>подготовить учащихся к успешной социализации в будущем;</a:t>
            </a:r>
          </a:p>
          <a:p>
            <a:pPr>
              <a:buFontTx/>
              <a:buChar char="-"/>
            </a:pPr>
            <a:r>
              <a:rPr lang="ru-RU" b="1" dirty="0"/>
              <a:t>приобщить к умению всю жизнь учиться, самостоятельно добывать знания;</a:t>
            </a:r>
          </a:p>
          <a:p>
            <a:pPr>
              <a:buFontTx/>
              <a:buChar char="-"/>
            </a:pPr>
            <a:r>
              <a:rPr lang="ru-RU" b="1" dirty="0"/>
              <a:t>помочь понять, что можно обрести радость и счастье не только в личной жизни, но в профессиональной деятельности;</a:t>
            </a:r>
          </a:p>
          <a:p>
            <a:pPr>
              <a:buFontTx/>
              <a:buChar char="-"/>
            </a:pPr>
            <a:r>
              <a:rPr lang="ru-RU" b="1" dirty="0"/>
              <a:t>объяснить, как стать специалистом-универсалом (компетенции).</a:t>
            </a:r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/>
          </a:p>
        </p:txBody>
      </p:sp>
      <p:pic>
        <p:nvPicPr>
          <p:cNvPr id="8194" name="Picture 2" descr="Формирование читательской грамотности при изучении истории и обществознан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9957"/>
            <a:ext cx="1656184" cy="161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958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125626-DAEE-5243-B7FC-CE54B3039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0"/>
            <a:ext cx="8754176" cy="14478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Региональная акция «На фоне Пушкина снимается семейство…» (июнь-август)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36C7010-29B3-DD4F-AC13-C68F67B673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36" y="1628800"/>
            <a:ext cx="4085131" cy="5229200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F4DDAE0-6FDF-5740-A6DB-7217EBD06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E45A4F4-9726-BE4E-88BF-9F1BCF1DDC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47800"/>
            <a:ext cx="4289680" cy="581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5719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457F8B-6D30-6748-9B86-3AD717059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7807049-DCB9-F44F-9E5D-C98692C530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163331"/>
            <a:ext cx="3456434" cy="480060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DFA7A69-C794-9E44-BA52-BB90FA7822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878" y="-34846"/>
            <a:ext cx="3380107" cy="459847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7BCA438-1847-2541-B9B5-DB40CB89D1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951" y="-34846"/>
            <a:ext cx="4139880" cy="409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2250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063167-F394-084C-B550-F1484C819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00F2DAF-246A-CB49-A8D8-87DBA875DA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619" y="3465279"/>
            <a:ext cx="6379534" cy="350100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9D87848-CEE4-1544-BD6B-5C87E9837C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0565">
            <a:off x="-264632" y="754433"/>
            <a:ext cx="3253454" cy="461396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F3A1392-33D2-A049-98BE-7B803E713C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-9380"/>
            <a:ext cx="3223856" cy="424036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9479FB8-75F5-AD42-A5E6-0D06838DEF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2431">
            <a:off x="2779407" y="164918"/>
            <a:ext cx="3240360" cy="378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4605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1EFE70-61ED-E241-9003-FF88D61E4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Мероприятия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922A5C-24EF-BE4E-A71B-BDBC1CEE0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592" y="1447800"/>
            <a:ext cx="8244408" cy="5410200"/>
          </a:xfrm>
        </p:spPr>
        <p:txBody>
          <a:bodyPr>
            <a:normAutofit/>
          </a:bodyPr>
          <a:lstStyle/>
          <a:p>
            <a:r>
              <a:rPr lang="ru-RU" b="1" dirty="0"/>
              <a:t>Научно-методический семинар «Тропинки к Пушкину»;</a:t>
            </a:r>
          </a:p>
          <a:p>
            <a:r>
              <a:rPr lang="ru-RU" b="1" dirty="0"/>
              <a:t>Конкурсы поделок, бюллетеней, газет, информационных листков;</a:t>
            </a:r>
          </a:p>
          <a:p>
            <a:r>
              <a:rPr lang="ru-RU" b="1" dirty="0"/>
              <a:t>Конкурсы стихотворений, театральных постановок, инсценировок;</a:t>
            </a:r>
          </a:p>
          <a:p>
            <a:r>
              <a:rPr lang="ru-RU" b="1" dirty="0"/>
              <a:t>Очные и виртуальные экскурсии;</a:t>
            </a:r>
          </a:p>
          <a:p>
            <a:r>
              <a:rPr lang="ru-RU" b="1" dirty="0"/>
              <a:t>Участие во Всероссийских мероприятиях….</a:t>
            </a:r>
          </a:p>
        </p:txBody>
      </p:sp>
    </p:spTree>
    <p:extLst>
      <p:ext uri="{BB962C8B-B14F-4D97-AF65-F5344CB8AC3E}">
        <p14:creationId xmlns:p14="http://schemas.microsoft.com/office/powerpoint/2010/main" val="18568632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30942D-0982-344D-9339-D37B6AEC1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-171400"/>
            <a:ext cx="8754176" cy="1512168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Торжественное завершение </a:t>
            </a:r>
            <a:br>
              <a:rPr lang="ru-RU" b="1" dirty="0"/>
            </a:br>
            <a:r>
              <a:rPr lang="ru-RU" b="1" dirty="0"/>
              <a:t>Года </a:t>
            </a:r>
            <a:r>
              <a:rPr lang="ru-RU" b="1" dirty="0" err="1"/>
              <a:t>А.С.Пушкина</a:t>
            </a:r>
            <a:r>
              <a:rPr lang="ru-RU" b="1" dirty="0"/>
              <a:t> (День Лицея)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C7C5212-D5A5-0042-A0C0-B8151C831F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96752"/>
            <a:ext cx="4536504" cy="28803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0546A3-5004-014C-9A71-FE933B9C9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1624" y="1844824"/>
            <a:ext cx="4377088" cy="280275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A744A78-3AD1-2349-9AEF-660ED8145B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93096"/>
            <a:ext cx="5220072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1434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Grp="1" noChangeArrowheads="1"/>
          </p:cNvSpPr>
          <p:nvPr>
            <p:ph type="title"/>
          </p:nvPr>
        </p:nvSpPr>
        <p:spPr>
          <a:xfrm>
            <a:off x="671513" y="666750"/>
            <a:ext cx="7808912" cy="1169988"/>
          </a:xfrm>
        </p:spPr>
        <p:txBody>
          <a:bodyPr/>
          <a:lstStyle/>
          <a:p>
            <a:pPr eaLnBrk="1"/>
            <a:endParaRPr lang="ru-RU" altLang="ru-RU" dirty="0"/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576" y="2780928"/>
            <a:ext cx="8280919" cy="3960440"/>
          </a:xfrm>
        </p:spPr>
        <p:txBody>
          <a:bodyPr tIns="18000"/>
          <a:lstStyle/>
          <a:p>
            <a:pPr marL="82296" indent="0" algn="just" eaLnBrk="1">
              <a:buNone/>
            </a:pPr>
            <a:r>
              <a:rPr lang="ru-RU" altLang="ru-RU" sz="3600" b="1" dirty="0"/>
              <a:t>Эффективное сочетание урочных и внеурочных форм организации образовательного процесса, взаимодействия всех его участников, единства учебной и внеурочной деятельности.</a:t>
            </a:r>
          </a:p>
        </p:txBody>
      </p:sp>
      <p:pic>
        <p:nvPicPr>
          <p:cNvPr id="4" name="Picture 2" descr="Дистанционный семинар февраль 2020 — ТолВИК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0"/>
            <a:ext cx="4057716" cy="2934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626364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E2F94D-2A89-FF48-B5DC-767CECEE6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677929-42A8-ED4A-B974-14E492949C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indent="0" algn="ctr">
              <a:buNone/>
            </a:pPr>
            <a:r>
              <a:rPr lang="ru-RU" altLang="ru-RU" sz="4400" b="1" dirty="0"/>
              <a:t>Влияние читательской среды на среду образовательную.</a:t>
            </a:r>
          </a:p>
          <a:p>
            <a:pPr marL="82296" indent="0">
              <a:buNone/>
            </a:pPr>
            <a:endParaRPr lang="ru-RU" dirty="0"/>
          </a:p>
        </p:txBody>
      </p:sp>
      <p:pic>
        <p:nvPicPr>
          <p:cNvPr id="4" name="Picture 2" descr="Дистанционный семинар февраль 2020 — ТолВИКИ">
            <a:extLst>
              <a:ext uri="{FF2B5EF4-FFF2-40B4-BE49-F238E27FC236}">
                <a16:creationId xmlns:a16="http://schemas.microsoft.com/office/drawing/2014/main" id="{48FF2DA2-8835-2541-81D7-49693478C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48100"/>
            <a:ext cx="4057716" cy="2934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5614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ChangeArrowheads="1"/>
          </p:cNvSpPr>
          <p:nvPr>
            <p:ph type="title"/>
          </p:nvPr>
        </p:nvSpPr>
        <p:spPr>
          <a:xfrm>
            <a:off x="671513" y="0"/>
            <a:ext cx="7808912" cy="900113"/>
          </a:xfrm>
        </p:spPr>
        <p:txBody>
          <a:bodyPr tIns="20160"/>
          <a:lstStyle/>
          <a:p>
            <a:pPr algn="ctr"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dirty="0">
                <a:solidFill>
                  <a:srgbClr val="800000"/>
                </a:solidFill>
              </a:rPr>
              <a:t>Результаты </a:t>
            </a: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1484784"/>
            <a:ext cx="8820150" cy="5373216"/>
          </a:xfrm>
        </p:spPr>
        <p:txBody>
          <a:bodyPr>
            <a:normAutofit fontScale="92500"/>
          </a:bodyPr>
          <a:lstStyle/>
          <a:p>
            <a:pPr marL="501650" indent="-430213" eaLnBrk="1">
              <a:buClr>
                <a:srgbClr val="99284C"/>
              </a:buClr>
              <a:buSzPct val="75000"/>
              <a:buFont typeface="Wingdings" charset="2"/>
              <a:buChar char=""/>
              <a:tabLst>
                <a:tab pos="501650" algn="l"/>
                <a:tab pos="606425" algn="l"/>
                <a:tab pos="1055688" algn="l"/>
                <a:tab pos="1504950" algn="l"/>
                <a:tab pos="1954213" algn="l"/>
                <a:tab pos="2403475" algn="l"/>
                <a:tab pos="2852738" algn="l"/>
                <a:tab pos="3302000" algn="l"/>
                <a:tab pos="3751263" algn="l"/>
                <a:tab pos="4200525" algn="l"/>
                <a:tab pos="4649788" algn="l"/>
                <a:tab pos="5099050" algn="l"/>
                <a:tab pos="5548313" algn="l"/>
                <a:tab pos="5997575" algn="l"/>
                <a:tab pos="6446838" algn="l"/>
                <a:tab pos="6896100" algn="l"/>
                <a:tab pos="7345363" algn="l"/>
                <a:tab pos="7794625" algn="l"/>
                <a:tab pos="8243888" algn="l"/>
                <a:tab pos="8693150" algn="l"/>
                <a:tab pos="9142413" algn="l"/>
              </a:tabLst>
            </a:pPr>
            <a:r>
              <a:rPr lang="ru-RU" altLang="ru-RU" b="1" dirty="0"/>
              <a:t>Формирование грамотного, компетентного выпускника;</a:t>
            </a:r>
          </a:p>
          <a:p>
            <a:pPr marL="501650" indent="-430213" eaLnBrk="1">
              <a:buClr>
                <a:srgbClr val="99284C"/>
              </a:buClr>
              <a:buSzPct val="75000"/>
              <a:buFont typeface="Wingdings" charset="2"/>
              <a:buChar char=""/>
              <a:tabLst>
                <a:tab pos="501650" algn="l"/>
                <a:tab pos="606425" algn="l"/>
                <a:tab pos="1055688" algn="l"/>
                <a:tab pos="1504950" algn="l"/>
                <a:tab pos="1954213" algn="l"/>
                <a:tab pos="2403475" algn="l"/>
                <a:tab pos="2852738" algn="l"/>
                <a:tab pos="3302000" algn="l"/>
                <a:tab pos="3751263" algn="l"/>
                <a:tab pos="4200525" algn="l"/>
                <a:tab pos="4649788" algn="l"/>
                <a:tab pos="5099050" algn="l"/>
                <a:tab pos="5548313" algn="l"/>
                <a:tab pos="5997575" algn="l"/>
                <a:tab pos="6446838" algn="l"/>
                <a:tab pos="6896100" algn="l"/>
                <a:tab pos="7345363" algn="l"/>
                <a:tab pos="7794625" algn="l"/>
                <a:tab pos="8243888" algn="l"/>
                <a:tab pos="8693150" algn="l"/>
                <a:tab pos="9142413" algn="l"/>
              </a:tabLst>
            </a:pPr>
            <a:r>
              <a:rPr lang="ru-RU" altLang="ru-RU" b="1" dirty="0"/>
              <a:t>Развитие и удовлетворение информационных и читательских потребностей обучающихся;</a:t>
            </a:r>
          </a:p>
          <a:p>
            <a:pPr marL="501650" indent="-430213" eaLnBrk="1">
              <a:buClr>
                <a:srgbClr val="99284C"/>
              </a:buClr>
              <a:buSzPct val="75000"/>
              <a:buFont typeface="Wingdings" charset="2"/>
              <a:buChar char=""/>
              <a:tabLst>
                <a:tab pos="501650" algn="l"/>
                <a:tab pos="606425" algn="l"/>
                <a:tab pos="1055688" algn="l"/>
                <a:tab pos="1504950" algn="l"/>
                <a:tab pos="1954213" algn="l"/>
                <a:tab pos="2403475" algn="l"/>
                <a:tab pos="2852738" algn="l"/>
                <a:tab pos="3302000" algn="l"/>
                <a:tab pos="3751263" algn="l"/>
                <a:tab pos="4200525" algn="l"/>
                <a:tab pos="4649788" algn="l"/>
                <a:tab pos="5099050" algn="l"/>
                <a:tab pos="5548313" algn="l"/>
                <a:tab pos="5997575" algn="l"/>
                <a:tab pos="6446838" algn="l"/>
                <a:tab pos="6896100" algn="l"/>
                <a:tab pos="7345363" algn="l"/>
                <a:tab pos="7794625" algn="l"/>
                <a:tab pos="8243888" algn="l"/>
                <a:tab pos="8693150" algn="l"/>
                <a:tab pos="9142413" algn="l"/>
              </a:tabLst>
            </a:pPr>
            <a:r>
              <a:rPr lang="ru-RU" altLang="ru-RU" b="1" dirty="0"/>
              <a:t>Повышение статуса общеобразовательной организации, формирование имиджа школы;</a:t>
            </a:r>
          </a:p>
          <a:p>
            <a:pPr marL="501650" indent="-430213" eaLnBrk="1">
              <a:buClr>
                <a:srgbClr val="99284C"/>
              </a:buClr>
              <a:buSzPct val="75000"/>
              <a:buFont typeface="Wingdings" charset="2"/>
              <a:buChar char=""/>
              <a:tabLst>
                <a:tab pos="501650" algn="l"/>
                <a:tab pos="606425" algn="l"/>
                <a:tab pos="1055688" algn="l"/>
                <a:tab pos="1504950" algn="l"/>
                <a:tab pos="1954213" algn="l"/>
                <a:tab pos="2403475" algn="l"/>
                <a:tab pos="2852738" algn="l"/>
                <a:tab pos="3302000" algn="l"/>
                <a:tab pos="3751263" algn="l"/>
                <a:tab pos="4200525" algn="l"/>
                <a:tab pos="4649788" algn="l"/>
                <a:tab pos="5099050" algn="l"/>
                <a:tab pos="5548313" algn="l"/>
                <a:tab pos="5997575" algn="l"/>
                <a:tab pos="6446838" algn="l"/>
                <a:tab pos="6896100" algn="l"/>
                <a:tab pos="7345363" algn="l"/>
                <a:tab pos="7794625" algn="l"/>
                <a:tab pos="8243888" algn="l"/>
                <a:tab pos="8693150" algn="l"/>
                <a:tab pos="9142413" algn="l"/>
              </a:tabLst>
            </a:pPr>
            <a:r>
              <a:rPr lang="ru-RU" altLang="ru-RU" b="1" dirty="0"/>
              <a:t>Привлечение родителей к участию в жизни общеобразовательной организации;</a:t>
            </a:r>
          </a:p>
          <a:p>
            <a:pPr marL="501650" indent="-430213" eaLnBrk="1">
              <a:buClr>
                <a:srgbClr val="99284C"/>
              </a:buClr>
              <a:buSzPct val="75000"/>
              <a:buFont typeface="Wingdings" charset="2"/>
              <a:buChar char=""/>
              <a:tabLst>
                <a:tab pos="501650" algn="l"/>
                <a:tab pos="606425" algn="l"/>
                <a:tab pos="1055688" algn="l"/>
                <a:tab pos="1504950" algn="l"/>
                <a:tab pos="1954213" algn="l"/>
                <a:tab pos="2403475" algn="l"/>
                <a:tab pos="2852738" algn="l"/>
                <a:tab pos="3302000" algn="l"/>
                <a:tab pos="3751263" algn="l"/>
                <a:tab pos="4200525" algn="l"/>
                <a:tab pos="4649788" algn="l"/>
                <a:tab pos="5099050" algn="l"/>
                <a:tab pos="5548313" algn="l"/>
                <a:tab pos="5997575" algn="l"/>
                <a:tab pos="6446838" algn="l"/>
                <a:tab pos="6896100" algn="l"/>
                <a:tab pos="7345363" algn="l"/>
                <a:tab pos="7794625" algn="l"/>
                <a:tab pos="8243888" algn="l"/>
                <a:tab pos="8693150" algn="l"/>
                <a:tab pos="9142413" algn="l"/>
              </a:tabLst>
            </a:pPr>
            <a:r>
              <a:rPr lang="ru-RU" altLang="ru-RU" b="1" dirty="0"/>
              <a:t>Формирование единой воспитательной среды, общих интересов.  </a:t>
            </a:r>
          </a:p>
        </p:txBody>
      </p:sp>
      <p:pic>
        <p:nvPicPr>
          <p:cNvPr id="4" name="Picture 2" descr="Формирование читательской грамотности при изучении истории и обществознан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2" y="0"/>
            <a:ext cx="2210722" cy="150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470438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32CDCE-171C-304D-A912-F78DCAA0C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b="1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AF79BAF-F3E8-DF46-AA15-0D69281973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0120514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700808"/>
            <a:ext cx="7818072" cy="5157192"/>
          </a:xfrm>
        </p:spPr>
        <p:txBody>
          <a:bodyPr>
            <a:normAutofit lnSpcReduction="10000"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 marL="82296" indent="0" algn="just">
              <a:buNone/>
            </a:pPr>
            <a:r>
              <a:rPr lang="ru-RU" b="1" dirty="0"/>
              <a:t>Чтение – вот лучшее учение. Следовать за мыслями великого человека есть наука самая занимательная.</a:t>
            </a:r>
          </a:p>
          <a:p>
            <a:pPr marL="82296" indent="0" algn="just">
              <a:buNone/>
            </a:pPr>
            <a:r>
              <a:rPr lang="ru-RU" b="1" dirty="0"/>
              <a:t>                                                            А.С. Пушкин</a:t>
            </a:r>
          </a:p>
        </p:txBody>
      </p:sp>
      <p:pic>
        <p:nvPicPr>
          <p:cNvPr id="17410" name="Picture 2" descr="C:\Users\proskurninanu\Desktop\scale_12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58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1309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26B461-34D3-9044-B49D-DFC66DF72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/>
              <a:t>Ключевая задача: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D066060-7566-8241-90A2-84F94768E6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435608" y="1447800"/>
            <a:ext cx="7498080" cy="5221560"/>
          </a:xfrm>
        </p:spPr>
        <p:txBody>
          <a:bodyPr vert="horz">
            <a:normAutofit/>
          </a:bodyPr>
          <a:lstStyle/>
          <a:p>
            <a:pPr>
              <a:buFontTx/>
              <a:buChar char="-"/>
            </a:pPr>
            <a:r>
              <a:rPr lang="ru-RU" b="1" dirty="0"/>
              <a:t>Приобщить учащихся к чтению;</a:t>
            </a:r>
          </a:p>
          <a:p>
            <a:pPr>
              <a:buFontTx/>
              <a:buChar char="-"/>
            </a:pPr>
            <a:r>
              <a:rPr lang="ru-RU" b="1" dirty="0"/>
              <a:t>Развивать через чтение познавательный интерес к обучению, совершенствованию общей культуры и эрудиции.</a:t>
            </a:r>
          </a:p>
        </p:txBody>
      </p:sp>
      <p:pic>
        <p:nvPicPr>
          <p:cNvPr id="8194" name="Picture 2" descr="Формирование читательской грамотности при изучении истории и обществознан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9957"/>
            <a:ext cx="1656184" cy="161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125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D9223D-B711-3249-A1EC-07EAF9337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/>
              <a:t>Причины нежелания учащихся читать любые тексты:</a:t>
            </a:r>
            <a:br>
              <a:rPr lang="ru-RU" b="1" dirty="0"/>
            </a:br>
            <a:endParaRPr lang="ru-RU" b="1" dirty="0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A2703B9-00C8-0346-AA66-490ACD01AA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horz"/>
          <a:lstStyle/>
          <a:p>
            <a:pPr algn="just"/>
            <a:r>
              <a:rPr lang="ru-RU" b="1" dirty="0"/>
              <a:t>Влияние интернета и СМИ (обращение к эмоциям, а не фактам);</a:t>
            </a:r>
          </a:p>
          <a:p>
            <a:pPr algn="just"/>
            <a:r>
              <a:rPr lang="ru-RU" b="1" dirty="0"/>
              <a:t>Не умеют читать тексты;</a:t>
            </a:r>
          </a:p>
          <a:p>
            <a:pPr algn="just"/>
            <a:r>
              <a:rPr lang="ru-RU" b="1" dirty="0"/>
              <a:t>Выбор жизненного пути;</a:t>
            </a:r>
          </a:p>
          <a:p>
            <a:pPr algn="just"/>
            <a:r>
              <a:rPr lang="ru-RU" b="1" dirty="0"/>
              <a:t>Электронный текст;</a:t>
            </a:r>
          </a:p>
          <a:p>
            <a:pPr algn="just"/>
            <a:r>
              <a:rPr lang="ru-RU" b="1" dirty="0"/>
              <a:t>Темп жизни (время дорого);</a:t>
            </a:r>
          </a:p>
          <a:p>
            <a:pPr algn="just"/>
            <a:r>
              <a:rPr lang="ru-RU" b="1" dirty="0"/>
              <a:t>Чтение - это работа, труд.</a:t>
            </a:r>
          </a:p>
        </p:txBody>
      </p:sp>
      <p:pic>
        <p:nvPicPr>
          <p:cNvPr id="4" name="Picture 2" descr="Формирование читательской грамотности при изучении истории и обществознан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86" y="-16443"/>
            <a:ext cx="1490642" cy="164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524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FF62F9-94DE-2B4E-9744-22CBD2A75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20" y="-171400"/>
            <a:ext cx="3510136" cy="423320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6F0110-580C-BB44-80B5-14A8CF8E4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8378" y="116632"/>
            <a:ext cx="3389667" cy="54102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3E250F2-1802-D640-8202-1A47AC9FE0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56359">
            <a:off x="5608545" y="4154450"/>
            <a:ext cx="4042123" cy="295530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A80E113-548A-1545-8962-7D87B8DFD4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07147">
            <a:off x="2300287" y="4061802"/>
            <a:ext cx="3855889" cy="2796197"/>
          </a:xfrm>
          <a:prstGeom prst="rect">
            <a:avLst/>
          </a:prstGeom>
        </p:spPr>
      </p:pic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31C4B23-767F-A34D-BD30-E505E265C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7570" y="374405"/>
            <a:ext cx="2985688" cy="375205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E2D262C-5072-3644-8587-2D30243AA5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912716">
            <a:off x="140108" y="3698817"/>
            <a:ext cx="2705100" cy="365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586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EA24F5-F2EB-7D43-B5CA-338E08B81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8530"/>
            <a:ext cx="8964488" cy="212432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Региональная акция «Зажги свечу…» – День памяти поэта (10 февраля)</a:t>
            </a:r>
            <a:br>
              <a:rPr lang="ru-RU" b="1" dirty="0"/>
            </a:br>
            <a:endParaRPr lang="ru-RU" b="1" dirty="0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EFA262-ECB8-214E-878C-8529429C65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475656" y="1340768"/>
            <a:ext cx="7498080" cy="4907632"/>
          </a:xfrm>
        </p:spPr>
        <p:txBody>
          <a:bodyPr vert="horz"/>
          <a:lstStyle/>
          <a:p>
            <a:pPr marL="82296" indent="0">
              <a:buNone/>
            </a:pPr>
            <a:endParaRPr lang="ru-RU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CD13DB-E605-904E-BA46-759ABF927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556792"/>
            <a:ext cx="8460432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375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129D21-3B64-1A4A-8FDA-ADB2477D0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893368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Пока в России Пушкин длится, метелям не задуть свечу… (</a:t>
            </a:r>
            <a:r>
              <a:rPr lang="ru-RU" sz="3600" b="1" dirty="0" err="1"/>
              <a:t>Д.Самойлов</a:t>
            </a:r>
            <a:r>
              <a:rPr lang="ru-RU" b="1" dirty="0"/>
              <a:t>)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54B9C7D-6D0B-4841-BDC9-23D0495BC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7950" y="2317750"/>
            <a:ext cx="3848100" cy="22225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9631480-AC90-1141-AF04-E74A2DD65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7950" y="2273300"/>
            <a:ext cx="3848100" cy="23114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8351508-B819-2D4B-AF35-9B76683D5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556792"/>
            <a:ext cx="8208912" cy="5301208"/>
          </a:xfrm>
          <a:prstGeom prst="rect">
            <a:avLst/>
          </a:prstGeom>
        </p:spPr>
      </p:pic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3DE27FE-2746-1C42-9822-13243834EB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435608" y="2852936"/>
            <a:ext cx="7498080" cy="3395464"/>
          </a:xfrm>
        </p:spPr>
        <p:txBody>
          <a:bodyPr vert="horz"/>
          <a:lstStyle/>
          <a:p>
            <a:pPr marL="82296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2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D1ED08-90E7-D741-A2FA-FF141144E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5FD9A65-6424-124B-820A-570E096A9A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A3D90EB-4FCB-164C-B94F-01DB53505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417638"/>
            <a:ext cx="7632848" cy="561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789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82297-2E06-3A43-ABE7-AC4443A47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38401BA-5F04-6341-84ED-05239F8D5A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horz">
            <a:normAutofit/>
          </a:bodyPr>
          <a:lstStyle/>
          <a:p>
            <a:pPr marL="82296" indent="0" algn="ctr">
              <a:buNone/>
            </a:pPr>
            <a:r>
              <a:rPr lang="ru-RU" sz="4800" b="1" dirty="0"/>
              <a:t>День дарения книги </a:t>
            </a:r>
          </a:p>
          <a:p>
            <a:pPr marL="82296" indent="0" algn="ctr">
              <a:buNone/>
            </a:pPr>
            <a:r>
              <a:rPr lang="ru-RU" sz="4800" b="1" dirty="0"/>
              <a:t>(14 февраля) </a:t>
            </a:r>
          </a:p>
        </p:txBody>
      </p:sp>
    </p:spTree>
    <p:extLst>
      <p:ext uri="{BB962C8B-B14F-4D97-AF65-F5344CB8AC3E}">
        <p14:creationId xmlns:p14="http://schemas.microsoft.com/office/powerpoint/2010/main" val="148160087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1002</TotalTime>
  <Words>386</Words>
  <Application>Microsoft Macintosh PowerPoint</Application>
  <PresentationFormat>Экран (4:3)</PresentationFormat>
  <Paragraphs>54</Paragraphs>
  <Slides>29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8" baseType="lpstr">
      <vt:lpstr>Calibri</vt:lpstr>
      <vt:lpstr>Corbel</vt:lpstr>
      <vt:lpstr>Gill Sans MT</vt:lpstr>
      <vt:lpstr>Times New Roman</vt:lpstr>
      <vt:lpstr>Verdana</vt:lpstr>
      <vt:lpstr>Wingdings</vt:lpstr>
      <vt:lpstr>Wingdings 2</vt:lpstr>
      <vt:lpstr>Wingdings 3</vt:lpstr>
      <vt:lpstr>Солнцестояние</vt:lpstr>
      <vt:lpstr>Презентация PowerPoint</vt:lpstr>
      <vt:lpstr>Основные задачи образования:</vt:lpstr>
      <vt:lpstr>Ключевая задача:</vt:lpstr>
      <vt:lpstr>Причины нежелания учащихся читать любые тексты: </vt:lpstr>
      <vt:lpstr>Презентация PowerPoint</vt:lpstr>
      <vt:lpstr>Региональная акция «Зажги свечу…» – День памяти поэта (10 февраля) </vt:lpstr>
      <vt:lpstr>Пока в России Пушкин длится, метелям не задуть свечу… (Д.Самойлов) </vt:lpstr>
      <vt:lpstr>Презентация PowerPoint</vt:lpstr>
      <vt:lpstr>Презентация PowerPoint</vt:lpstr>
      <vt:lpstr>Презентация PowerPoint</vt:lpstr>
      <vt:lpstr>Презентация PowerPoint</vt:lpstr>
      <vt:lpstr>Наставникам, хранившим юность нашу… (А.С.Пушкин)</vt:lpstr>
      <vt:lpstr>Презентация PowerPoint</vt:lpstr>
      <vt:lpstr>Май 2024года</vt:lpstr>
      <vt:lpstr>Презентация PowerPoint</vt:lpstr>
      <vt:lpstr>Презентация PowerPoint</vt:lpstr>
      <vt:lpstr>Региональный флешмоб: День русского языка – Пушкинский день в России</vt:lpstr>
      <vt:lpstr>Презентация PowerPoint</vt:lpstr>
      <vt:lpstr>Андрей Дементьев  «Встреча Пушкина и Керн»</vt:lpstr>
      <vt:lpstr>Региональная акция «На фоне Пушкина снимается семейство…» (июнь-август)</vt:lpstr>
      <vt:lpstr>Презентация PowerPoint</vt:lpstr>
      <vt:lpstr>Презентация PowerPoint</vt:lpstr>
      <vt:lpstr>Мероприятия </vt:lpstr>
      <vt:lpstr>Торжественное завершение  Года А.С.Пушкина (День Лицея)</vt:lpstr>
      <vt:lpstr>Презентация PowerPoint</vt:lpstr>
      <vt:lpstr>Презентация PowerPoint</vt:lpstr>
      <vt:lpstr>Результаты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Марина</dc:creator>
  <cp:lastModifiedBy>Microsoft Office User</cp:lastModifiedBy>
  <cp:revision>141</cp:revision>
  <dcterms:created xsi:type="dcterms:W3CDTF">2020-11-18T15:49:04Z</dcterms:created>
  <dcterms:modified xsi:type="dcterms:W3CDTF">2024-11-06T20:42:42Z</dcterms:modified>
</cp:coreProperties>
</file>